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8" r:id="rId3"/>
    <p:sldId id="296" r:id="rId4"/>
    <p:sldId id="259" r:id="rId5"/>
    <p:sldId id="267" r:id="rId6"/>
    <p:sldId id="297" r:id="rId7"/>
    <p:sldId id="274" r:id="rId8"/>
    <p:sldId id="275" r:id="rId9"/>
    <p:sldId id="276" r:id="rId10"/>
    <p:sldId id="355" r:id="rId11"/>
    <p:sldId id="357" r:id="rId12"/>
    <p:sldId id="277" r:id="rId13"/>
    <p:sldId id="284" r:id="rId14"/>
    <p:sldId id="285" r:id="rId15"/>
    <p:sldId id="332" r:id="rId16"/>
    <p:sldId id="300" r:id="rId17"/>
    <p:sldId id="299" r:id="rId18"/>
    <p:sldId id="290" r:id="rId19"/>
    <p:sldId id="301" r:id="rId20"/>
    <p:sldId id="302" r:id="rId21"/>
    <p:sldId id="303" r:id="rId22"/>
    <p:sldId id="308" r:id="rId23"/>
    <p:sldId id="309" r:id="rId24"/>
    <p:sldId id="313" r:id="rId25"/>
    <p:sldId id="317" r:id="rId26"/>
    <p:sldId id="318" r:id="rId27"/>
    <p:sldId id="304" r:id="rId28"/>
    <p:sldId id="293" r:id="rId29"/>
    <p:sldId id="345"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jjYI8QqtrztLJzOwI7ywtbQbSG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00"/>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86562" autoAdjust="0"/>
  </p:normalViewPr>
  <p:slideViewPr>
    <p:cSldViewPr snapToGrid="0">
      <p:cViewPr>
        <p:scale>
          <a:sx n="100" d="100"/>
          <a:sy n="100" d="100"/>
        </p:scale>
        <p:origin x="834"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F4030E-8DF1-41AE-88D3-3DEDAD5201F6}" type="doc">
      <dgm:prSet loTypeId="urn:microsoft.com/office/officeart/2005/8/layout/equation2" loCatId="relationship" qsTypeId="urn:microsoft.com/office/officeart/2005/8/quickstyle/simple1" qsCatId="simple" csTypeId="urn:microsoft.com/office/officeart/2005/8/colors/accent1_2" csCatId="accent1" phldr="1"/>
      <dgm:spPr/>
      <dgm:t>
        <a:bodyPr/>
        <a:lstStyle/>
        <a:p>
          <a:endParaRPr lang="en-US"/>
        </a:p>
      </dgm:t>
    </dgm:pt>
    <dgm:pt modelId="{21528486-64B0-4D06-87E0-FFBA3F53F31F}">
      <dgm:prSet phldrT="[Text]" custT="1"/>
      <dgm:spPr/>
      <dgm:t>
        <a:bodyPr/>
        <a:lstStyle/>
        <a:p>
          <a:pPr>
            <a:buNone/>
          </a:pPr>
          <a:r>
            <a:rPr lang="en-US" sz="1600" b="1" i="0" dirty="0">
              <a:latin typeface="+mn-lt"/>
            </a:rPr>
            <a:t>Định </a:t>
          </a:r>
          <a:r>
            <a:rPr lang="en-US" sz="1600" b="1" i="0" dirty="0" err="1">
              <a:latin typeface="+mn-lt"/>
            </a:rPr>
            <a:t>nghĩa</a:t>
          </a:r>
          <a:r>
            <a:rPr lang="en-US" sz="1600" b="1" i="0" dirty="0">
              <a:latin typeface="+mn-lt"/>
            </a:rPr>
            <a:t> Beta-Divergence</a:t>
          </a:r>
        </a:p>
      </dgm:t>
    </dgm:pt>
    <dgm:pt modelId="{89454449-D06D-43DD-B206-2134FB7FFB7F}" type="parTrans" cxnId="{949D3E4A-CA65-43C9-A26E-BE43B600BA25}">
      <dgm:prSet/>
      <dgm:spPr/>
      <dgm:t>
        <a:bodyPr/>
        <a:lstStyle/>
        <a:p>
          <a:endParaRPr lang="en-US"/>
        </a:p>
      </dgm:t>
    </dgm:pt>
    <dgm:pt modelId="{CB6F1750-7923-4AB2-AA9D-A3863AF1B19C}" type="sibTrans" cxnId="{949D3E4A-CA65-43C9-A26E-BE43B600BA25}">
      <dgm:prSet/>
      <dgm:spPr/>
      <dgm:t>
        <a:bodyPr/>
        <a:lstStyle/>
        <a:p>
          <a:endParaRPr lang="en-US"/>
        </a:p>
      </dgm:t>
    </dgm:pt>
    <dgm:pt modelId="{0C8AFECB-44D5-4B66-AE83-5F683CBD007A}">
      <dgm:prSet phldrT="[Text]"/>
      <dgm:spPr/>
      <dgm:t>
        <a:bodyPr anchor="b"/>
        <a:lstStyle/>
        <a:p>
          <a:pPr>
            <a:buNone/>
          </a:pPr>
          <a:endParaRPr lang="vi-VN" b="1" i="0" dirty="0">
            <a:latin typeface="Palatino Linotype" panose="02040502050505030304" pitchFamily="18" charset="0"/>
          </a:endParaRPr>
        </a:p>
        <a:p>
          <a:pPr>
            <a:buNone/>
          </a:pPr>
          <a:r>
            <a:rPr lang="en-US" b="1" i="0" dirty="0">
              <a:latin typeface="+mn-lt"/>
            </a:rPr>
            <a:t>Khi </a:t>
          </a:r>
          <a:r>
            <a:rPr lang="el-GR" b="1" i="0" dirty="0">
              <a:latin typeface="+mn-lt"/>
            </a:rPr>
            <a:t>β → 0</a:t>
          </a:r>
        </a:p>
        <a:p>
          <a:pPr>
            <a:buNone/>
          </a:pPr>
          <a:endParaRPr lang="en-US" dirty="0">
            <a:latin typeface="Palatino Linotype" panose="02040502050505030304" pitchFamily="18" charset="0"/>
          </a:endParaRPr>
        </a:p>
      </dgm:t>
    </dgm:pt>
    <dgm:pt modelId="{6E0158EE-8857-47C2-B574-F64A6FF8B31F}" type="parTrans" cxnId="{E565D07D-BE89-4501-A2BA-45F625672D06}">
      <dgm:prSet/>
      <dgm:spPr/>
      <dgm:t>
        <a:bodyPr/>
        <a:lstStyle/>
        <a:p>
          <a:endParaRPr lang="en-US"/>
        </a:p>
      </dgm:t>
    </dgm:pt>
    <dgm:pt modelId="{0A7BD99A-B12B-46C1-917B-F31976E3E868}" type="sibTrans" cxnId="{E565D07D-BE89-4501-A2BA-45F625672D06}">
      <dgm:prSet/>
      <dgm:spPr/>
      <dgm:t>
        <a:bodyPr/>
        <a:lstStyle/>
        <a:p>
          <a:endParaRPr lang="en-US"/>
        </a:p>
      </dgm:t>
    </dgm:pt>
    <dgm:pt modelId="{012F4CCD-9EB2-4A72-B38B-295AF0C8520B}">
      <dgm:prSet phldrT="[Text]" custT="1"/>
      <dgm:spPr/>
      <dgm:t>
        <a:bodyPr/>
        <a:lstStyle/>
        <a:p>
          <a:pPr>
            <a:buNone/>
          </a:pPr>
          <a:r>
            <a:rPr lang="en-US" sz="2800" b="1" i="0" dirty="0" err="1">
              <a:latin typeface="+mn-lt"/>
            </a:rPr>
            <a:t>Phân</a:t>
          </a:r>
          <a:r>
            <a:rPr lang="en-US" sz="2800" b="1" i="0" dirty="0">
              <a:latin typeface="+mn-lt"/>
            </a:rPr>
            <a:t> </a:t>
          </a:r>
          <a:r>
            <a:rPr lang="en-US" sz="2800" b="1" i="0" dirty="0" err="1">
              <a:latin typeface="+mn-lt"/>
            </a:rPr>
            <a:t>kỳ</a:t>
          </a:r>
          <a:r>
            <a:rPr lang="en-US" sz="2800" b="1" i="0" dirty="0">
              <a:latin typeface="+mn-lt"/>
            </a:rPr>
            <a:t> Itakura-Saito (IS)</a:t>
          </a:r>
        </a:p>
        <a:p>
          <a:pPr>
            <a:buNone/>
          </a:pPr>
          <a:r>
            <a:rPr lang="en-US" sz="2000" b="0" i="0" dirty="0">
              <a:latin typeface="Palatino Linotype" panose="02040502050505030304" pitchFamily="18" charset="0"/>
            </a:rPr>
            <a:t>D</a:t>
          </a:r>
          <a:r>
            <a:rPr lang="en-US" sz="2000" b="0" i="0" baseline="-25000" dirty="0">
              <a:latin typeface="Palatino Linotype" panose="02040502050505030304" pitchFamily="18" charset="0"/>
            </a:rPr>
            <a:t>IS</a:t>
          </a:r>
          <a:r>
            <a:rPr lang="en-US" sz="2000" b="0" i="0" dirty="0">
              <a:latin typeface="Palatino Linotype" panose="02040502050505030304" pitchFamily="18" charset="0"/>
            </a:rPr>
            <a:t>(P || Q) = ∑</a:t>
          </a:r>
          <a:r>
            <a:rPr lang="en-US" sz="2000" b="0" i="0" baseline="-25000" dirty="0" err="1">
              <a:latin typeface="Palatino Linotype" panose="02040502050505030304" pitchFamily="18" charset="0"/>
            </a:rPr>
            <a:t>i</a:t>
          </a:r>
          <a:r>
            <a:rPr lang="en-US" sz="2000" b="0" i="0" dirty="0">
              <a:latin typeface="Palatino Linotype" panose="02040502050505030304" pitchFamily="18" charset="0"/>
            </a:rPr>
            <a:t>(</a:t>
          </a:r>
          <a:r>
            <a:rPr lang="en-US" sz="2000" b="0" i="0" dirty="0" err="1">
              <a:latin typeface="Palatino Linotype" panose="02040502050505030304" pitchFamily="18" charset="0"/>
            </a:rPr>
            <a:t>P</a:t>
          </a:r>
          <a:r>
            <a:rPr lang="en-US" sz="2000" b="0" i="0" baseline="-25000" dirty="0" err="1">
              <a:latin typeface="Palatino Linotype" panose="02040502050505030304" pitchFamily="18" charset="0"/>
            </a:rPr>
            <a:t>i</a:t>
          </a:r>
          <a:r>
            <a:rPr lang="en-US" sz="2000" b="0" i="0" dirty="0" err="1">
              <a:latin typeface="Palatino Linotype" panose="02040502050505030304" pitchFamily="18" charset="0"/>
            </a:rPr>
            <a:t>Q</a:t>
          </a:r>
          <a:r>
            <a:rPr lang="en-US" sz="2000" b="0" i="0" baseline="-25000" dirty="0" err="1">
              <a:latin typeface="Palatino Linotype" panose="02040502050505030304" pitchFamily="18" charset="0"/>
            </a:rPr>
            <a:t>i</a:t>
          </a:r>
          <a:r>
            <a:rPr lang="en-US" sz="2000" b="0" i="0" dirty="0">
              <a:latin typeface="Palatino Linotype" panose="02040502050505030304" pitchFamily="18" charset="0"/>
            </a:rPr>
            <a:t>- log(</a:t>
          </a:r>
          <a:r>
            <a:rPr lang="en-US" sz="2000" b="0" i="0" dirty="0" err="1">
              <a:latin typeface="Palatino Linotype" panose="02040502050505030304" pitchFamily="18" charset="0"/>
            </a:rPr>
            <a:t>P</a:t>
          </a:r>
          <a:r>
            <a:rPr lang="en-US" sz="2000" b="0" i="0" baseline="-25000" dirty="0" err="1">
              <a:latin typeface="Palatino Linotype" panose="02040502050505030304" pitchFamily="18" charset="0"/>
            </a:rPr>
            <a:t>i</a:t>
          </a:r>
          <a:r>
            <a:rPr lang="en-US" sz="2000" b="0" i="0" dirty="0" err="1">
              <a:latin typeface="Palatino Linotype" panose="02040502050505030304" pitchFamily="18" charset="0"/>
            </a:rPr>
            <a:t>Q</a:t>
          </a:r>
          <a:r>
            <a:rPr lang="en-US" sz="2000" b="0" i="0" baseline="-25000" dirty="0" err="1">
              <a:latin typeface="Palatino Linotype" panose="02040502050505030304" pitchFamily="18" charset="0"/>
            </a:rPr>
            <a:t>i</a:t>
          </a:r>
          <a:r>
            <a:rPr lang="en-US" sz="2000" b="0" i="0" dirty="0">
              <a:latin typeface="Palatino Linotype" panose="02040502050505030304" pitchFamily="18" charset="0"/>
            </a:rPr>
            <a:t>) - 1)</a:t>
          </a:r>
          <a:endParaRPr lang="en-US" sz="2000" dirty="0">
            <a:latin typeface="Palatino Linotype" panose="02040502050505030304" pitchFamily="18" charset="0"/>
          </a:endParaRPr>
        </a:p>
      </dgm:t>
    </dgm:pt>
    <dgm:pt modelId="{DA12A044-47D5-41A7-BA77-BC999724F387}" type="parTrans" cxnId="{4825FAA6-38AA-4EB3-B2C0-9C5CEBD984AD}">
      <dgm:prSet/>
      <dgm:spPr/>
      <dgm:t>
        <a:bodyPr/>
        <a:lstStyle/>
        <a:p>
          <a:endParaRPr lang="en-US"/>
        </a:p>
      </dgm:t>
    </dgm:pt>
    <dgm:pt modelId="{6D34DE83-5171-41DF-9F06-D093792100EA}" type="sibTrans" cxnId="{4825FAA6-38AA-4EB3-B2C0-9C5CEBD984AD}">
      <dgm:prSet/>
      <dgm:spPr/>
      <dgm:t>
        <a:bodyPr/>
        <a:lstStyle/>
        <a:p>
          <a:endParaRPr lang="en-US"/>
        </a:p>
      </dgm:t>
    </dgm:pt>
    <dgm:pt modelId="{04AAF76B-F961-423B-B9FE-F00E6F6459CB}">
      <dgm:prSet phldrT="[Text]" custT="1"/>
      <dgm:spPr/>
      <dgm:t>
        <a:bodyPr/>
        <a:lstStyle/>
        <a:p>
          <a:pPr>
            <a:buNone/>
          </a:pPr>
          <a:r>
            <a:rPr lang="en-US" sz="1600" b="0" i="0" dirty="0">
              <a:latin typeface="Palatino Linotype" panose="02040502050505030304" pitchFamily="18" charset="0"/>
            </a:rPr>
            <a:t>D</a:t>
          </a:r>
          <a:r>
            <a:rPr lang="el-GR" sz="1600" b="0" i="0" baseline="-25000" dirty="0">
              <a:latin typeface="Palatino Linotype" panose="02040502050505030304" pitchFamily="18" charset="0"/>
            </a:rPr>
            <a:t>β</a:t>
          </a:r>
          <a:r>
            <a:rPr lang="el-GR" sz="1600" b="0" i="0" dirty="0">
              <a:latin typeface="Palatino Linotype" panose="02040502050505030304" pitchFamily="18" charset="0"/>
            </a:rPr>
            <a:t>(</a:t>
          </a:r>
          <a:r>
            <a:rPr lang="en-US" sz="1600" b="0" i="0" dirty="0">
              <a:latin typeface="Palatino Linotype" panose="02040502050505030304" pitchFamily="18" charset="0"/>
            </a:rPr>
            <a:t>P || Q) =1</a:t>
          </a:r>
          <a:r>
            <a:rPr lang="el-GR" sz="1600" b="0" i="0" dirty="0">
              <a:latin typeface="Palatino Linotype" panose="02040502050505030304" pitchFamily="18" charset="0"/>
            </a:rPr>
            <a:t>β(β</a:t>
          </a:r>
          <a:r>
            <a:rPr lang="vi-VN" sz="1600" b="0" i="0" dirty="0">
              <a:latin typeface="Palatino Linotype" panose="02040502050505030304" pitchFamily="18" charset="0"/>
            </a:rPr>
            <a:t>-</a:t>
          </a:r>
          <a:r>
            <a:rPr lang="el-GR" sz="1600" b="0" i="0" dirty="0">
              <a:latin typeface="Palatino Linotype" panose="02040502050505030304" pitchFamily="18" charset="0"/>
            </a:rPr>
            <a:t>1)∑</a:t>
          </a:r>
          <a:r>
            <a:rPr lang="en-US" sz="1600" b="0" i="0" baseline="-25000" dirty="0" err="1">
              <a:latin typeface="Palatino Linotype" panose="02040502050505030304" pitchFamily="18" charset="0"/>
            </a:rPr>
            <a:t>i</a:t>
          </a:r>
          <a:r>
            <a:rPr lang="en-US" sz="1600" b="0" i="0" dirty="0">
              <a:latin typeface="Palatino Linotype" panose="02040502050505030304" pitchFamily="18" charset="0"/>
            </a:rPr>
            <a:t>(P</a:t>
          </a:r>
          <a:r>
            <a:rPr lang="en-US" sz="1600" b="0" i="0" baseline="-25000" dirty="0">
              <a:latin typeface="Palatino Linotype" panose="02040502050505030304" pitchFamily="18" charset="0"/>
            </a:rPr>
            <a:t>i</a:t>
          </a:r>
          <a:r>
            <a:rPr lang="el-GR" sz="1600" b="0" i="0" baseline="30000" dirty="0">
              <a:latin typeface="Palatino Linotype" panose="02040502050505030304" pitchFamily="18" charset="0"/>
            </a:rPr>
            <a:t>β</a:t>
          </a:r>
          <a:r>
            <a:rPr lang="el-GR" sz="1600" b="0" i="0" dirty="0">
              <a:latin typeface="Palatino Linotype" panose="02040502050505030304" pitchFamily="18" charset="0"/>
            </a:rPr>
            <a:t>+ (β-1)</a:t>
          </a:r>
          <a:r>
            <a:rPr lang="en-US" sz="1600" b="0" i="0" dirty="0">
              <a:latin typeface="Palatino Linotype" panose="02040502050505030304" pitchFamily="18" charset="0"/>
            </a:rPr>
            <a:t>Q</a:t>
          </a:r>
          <a:r>
            <a:rPr lang="en-US" sz="1600" b="0" i="0" baseline="-25000" dirty="0">
              <a:latin typeface="Palatino Linotype" panose="02040502050505030304" pitchFamily="18" charset="0"/>
            </a:rPr>
            <a:t>i</a:t>
          </a:r>
          <a:r>
            <a:rPr lang="el-GR" sz="1600" b="0" i="0" baseline="30000" dirty="0">
              <a:latin typeface="Palatino Linotype" panose="02040502050505030304" pitchFamily="18" charset="0"/>
            </a:rPr>
            <a:t>β</a:t>
          </a:r>
          <a:r>
            <a:rPr lang="el-GR" sz="1600" b="0" i="0" dirty="0">
              <a:latin typeface="Palatino Linotype" panose="02040502050505030304" pitchFamily="18" charset="0"/>
            </a:rPr>
            <a:t>- β</a:t>
          </a:r>
          <a:r>
            <a:rPr lang="en-US" sz="1600" b="0" i="0" dirty="0" err="1">
              <a:latin typeface="Palatino Linotype" panose="02040502050505030304" pitchFamily="18" charset="0"/>
            </a:rPr>
            <a:t>P</a:t>
          </a:r>
          <a:r>
            <a:rPr lang="en-US" sz="1600" b="0" i="0" baseline="-25000" dirty="0" err="1">
              <a:latin typeface="Palatino Linotype" panose="02040502050505030304" pitchFamily="18" charset="0"/>
            </a:rPr>
            <a:t>i</a:t>
          </a:r>
          <a:r>
            <a:rPr lang="en-US" sz="1600" b="0" i="0" dirty="0" err="1">
              <a:latin typeface="Palatino Linotype" panose="02040502050505030304" pitchFamily="18" charset="0"/>
            </a:rPr>
            <a:t>Q</a:t>
          </a:r>
          <a:r>
            <a:rPr lang="en-US" sz="1600" b="0" i="0" baseline="-25000" dirty="0" err="1">
              <a:latin typeface="Palatino Linotype" panose="02040502050505030304" pitchFamily="18" charset="0"/>
            </a:rPr>
            <a:t>i</a:t>
          </a:r>
          <a:r>
            <a:rPr lang="el-GR" sz="1600" b="0" i="0" baseline="30000" dirty="0">
              <a:latin typeface="Palatino Linotype" panose="02040502050505030304" pitchFamily="18" charset="0"/>
            </a:rPr>
            <a:t>β-1</a:t>
          </a:r>
          <a:r>
            <a:rPr lang="el-GR" sz="1600" b="0" i="0" dirty="0">
              <a:latin typeface="Palatino Linotype" panose="02040502050505030304" pitchFamily="18" charset="0"/>
            </a:rPr>
            <a:t>)</a:t>
          </a:r>
          <a:endParaRPr lang="en-US" sz="1600" b="1" i="0" dirty="0">
            <a:latin typeface="Palatino Linotype" panose="02040502050505030304" pitchFamily="18" charset="0"/>
          </a:endParaRPr>
        </a:p>
      </dgm:t>
    </dgm:pt>
    <dgm:pt modelId="{C106B0C6-ADCC-4B0D-B8B1-04330AD7C8B0}" type="parTrans" cxnId="{574B1976-8E7E-47C6-A885-BF41986BA7FA}">
      <dgm:prSet/>
      <dgm:spPr/>
      <dgm:t>
        <a:bodyPr/>
        <a:lstStyle/>
        <a:p>
          <a:endParaRPr lang="en-US"/>
        </a:p>
      </dgm:t>
    </dgm:pt>
    <dgm:pt modelId="{D38488E3-AB32-4610-A093-3ADFCA99A857}" type="sibTrans" cxnId="{574B1976-8E7E-47C6-A885-BF41986BA7FA}">
      <dgm:prSet/>
      <dgm:spPr/>
      <dgm:t>
        <a:bodyPr/>
        <a:lstStyle/>
        <a:p>
          <a:endParaRPr lang="en-US"/>
        </a:p>
      </dgm:t>
    </dgm:pt>
    <dgm:pt modelId="{F07C6C1F-6DFE-4681-84F9-BA3DA6652E09}" type="pres">
      <dgm:prSet presAssocID="{2CF4030E-8DF1-41AE-88D3-3DEDAD5201F6}" presName="Name0" presStyleCnt="0">
        <dgm:presLayoutVars>
          <dgm:dir/>
          <dgm:resizeHandles val="exact"/>
        </dgm:presLayoutVars>
      </dgm:prSet>
      <dgm:spPr/>
    </dgm:pt>
    <dgm:pt modelId="{125E1BEE-3134-4B99-9B5D-6B905CB8F911}" type="pres">
      <dgm:prSet presAssocID="{2CF4030E-8DF1-41AE-88D3-3DEDAD5201F6}" presName="vNodes" presStyleCnt="0"/>
      <dgm:spPr/>
    </dgm:pt>
    <dgm:pt modelId="{335D7A1B-7E12-4FB3-93BD-0CD2EBA4ACEC}" type="pres">
      <dgm:prSet presAssocID="{21528486-64B0-4D06-87E0-FFBA3F53F31F}" presName="node" presStyleLbl="node1" presStyleIdx="0" presStyleCnt="3" custScaleX="349375" custScaleY="346775">
        <dgm:presLayoutVars>
          <dgm:bulletEnabled val="1"/>
        </dgm:presLayoutVars>
      </dgm:prSet>
      <dgm:spPr/>
    </dgm:pt>
    <dgm:pt modelId="{0FFBCDF0-EC5C-442F-8CF2-699CC1C4A10B}" type="pres">
      <dgm:prSet presAssocID="{CB6F1750-7923-4AB2-AA9D-A3863AF1B19C}" presName="spacerT" presStyleCnt="0"/>
      <dgm:spPr/>
    </dgm:pt>
    <dgm:pt modelId="{7E9DA3CF-1652-451B-9F17-AACFD0D52B65}" type="pres">
      <dgm:prSet presAssocID="{CB6F1750-7923-4AB2-AA9D-A3863AF1B19C}" presName="sibTrans" presStyleLbl="sibTrans2D1" presStyleIdx="0" presStyleCnt="2"/>
      <dgm:spPr/>
    </dgm:pt>
    <dgm:pt modelId="{FBF16F82-BF24-4594-B394-1E35E1E3C0A1}" type="pres">
      <dgm:prSet presAssocID="{CB6F1750-7923-4AB2-AA9D-A3863AF1B19C}" presName="spacerB" presStyleCnt="0"/>
      <dgm:spPr/>
    </dgm:pt>
    <dgm:pt modelId="{D46E7ACE-D714-4261-8B17-B8D464D60D77}" type="pres">
      <dgm:prSet presAssocID="{0C8AFECB-44D5-4B66-AE83-5F683CBD007A}" presName="node" presStyleLbl="node1" presStyleIdx="1" presStyleCnt="3" custScaleX="349375" custScaleY="346775">
        <dgm:presLayoutVars>
          <dgm:bulletEnabled val="1"/>
        </dgm:presLayoutVars>
      </dgm:prSet>
      <dgm:spPr/>
    </dgm:pt>
    <dgm:pt modelId="{CA91F69B-EF5F-4991-A561-7034865323FA}" type="pres">
      <dgm:prSet presAssocID="{2CF4030E-8DF1-41AE-88D3-3DEDAD5201F6}" presName="sibTransLast" presStyleLbl="sibTrans2D1" presStyleIdx="1" presStyleCnt="2" custScaleX="422326" custScaleY="253203" custLinFactX="-47099" custLinFactNeighborX="-100000" custLinFactNeighborY="0"/>
      <dgm:spPr/>
    </dgm:pt>
    <dgm:pt modelId="{6FBA2C89-5C05-45DD-A0E7-68C42E882B84}" type="pres">
      <dgm:prSet presAssocID="{2CF4030E-8DF1-41AE-88D3-3DEDAD5201F6}" presName="connectorText" presStyleLbl="sibTrans2D1" presStyleIdx="1" presStyleCnt="2"/>
      <dgm:spPr/>
    </dgm:pt>
    <dgm:pt modelId="{9C73E96F-02EE-4F07-BAFB-B2ED593A8B51}" type="pres">
      <dgm:prSet presAssocID="{2CF4030E-8DF1-41AE-88D3-3DEDAD5201F6}" presName="lastNode" presStyleLbl="node1" presStyleIdx="2" presStyleCnt="3" custScaleX="268703" custScaleY="238630">
        <dgm:presLayoutVars>
          <dgm:bulletEnabled val="1"/>
        </dgm:presLayoutVars>
      </dgm:prSet>
      <dgm:spPr/>
    </dgm:pt>
  </dgm:ptLst>
  <dgm:cxnLst>
    <dgm:cxn modelId="{8C4C8F01-2DA4-4D50-B043-CAD20B18F71B}" type="presOf" srcId="{0A7BD99A-B12B-46C1-917B-F31976E3E868}" destId="{CA91F69B-EF5F-4991-A561-7034865323FA}" srcOrd="0" destOrd="0" presId="urn:microsoft.com/office/officeart/2005/8/layout/equation2"/>
    <dgm:cxn modelId="{FE92CD1B-F08F-4D6F-BD4E-1C153885C1AC}" type="presOf" srcId="{CB6F1750-7923-4AB2-AA9D-A3863AF1B19C}" destId="{7E9DA3CF-1652-451B-9F17-AACFD0D52B65}" srcOrd="0" destOrd="0" presId="urn:microsoft.com/office/officeart/2005/8/layout/equation2"/>
    <dgm:cxn modelId="{7F2D122B-5D09-4F8B-AF13-0811DF3BA00F}" type="presOf" srcId="{0C8AFECB-44D5-4B66-AE83-5F683CBD007A}" destId="{D46E7ACE-D714-4261-8B17-B8D464D60D77}" srcOrd="0" destOrd="0" presId="urn:microsoft.com/office/officeart/2005/8/layout/equation2"/>
    <dgm:cxn modelId="{6B5F573E-3DB4-4674-8EEF-235EC272CB10}" type="presOf" srcId="{2CF4030E-8DF1-41AE-88D3-3DEDAD5201F6}" destId="{F07C6C1F-6DFE-4681-84F9-BA3DA6652E09}" srcOrd="0" destOrd="0" presId="urn:microsoft.com/office/officeart/2005/8/layout/equation2"/>
    <dgm:cxn modelId="{1FB61868-ADFF-430C-9A71-91C7436DC535}" type="presOf" srcId="{012F4CCD-9EB2-4A72-B38B-295AF0C8520B}" destId="{9C73E96F-02EE-4F07-BAFB-B2ED593A8B51}" srcOrd="0" destOrd="0" presId="urn:microsoft.com/office/officeart/2005/8/layout/equation2"/>
    <dgm:cxn modelId="{949D3E4A-CA65-43C9-A26E-BE43B600BA25}" srcId="{2CF4030E-8DF1-41AE-88D3-3DEDAD5201F6}" destId="{21528486-64B0-4D06-87E0-FFBA3F53F31F}" srcOrd="0" destOrd="0" parTransId="{89454449-D06D-43DD-B206-2134FB7FFB7F}" sibTransId="{CB6F1750-7923-4AB2-AA9D-A3863AF1B19C}"/>
    <dgm:cxn modelId="{24B6824E-0266-4F45-BA31-EB27D48615F7}" type="presOf" srcId="{21528486-64B0-4D06-87E0-FFBA3F53F31F}" destId="{335D7A1B-7E12-4FB3-93BD-0CD2EBA4ACEC}" srcOrd="0" destOrd="0" presId="urn:microsoft.com/office/officeart/2005/8/layout/equation2"/>
    <dgm:cxn modelId="{574B1976-8E7E-47C6-A885-BF41986BA7FA}" srcId="{21528486-64B0-4D06-87E0-FFBA3F53F31F}" destId="{04AAF76B-F961-423B-B9FE-F00E6F6459CB}" srcOrd="0" destOrd="0" parTransId="{C106B0C6-ADCC-4B0D-B8B1-04330AD7C8B0}" sibTransId="{D38488E3-AB32-4610-A093-3ADFCA99A857}"/>
    <dgm:cxn modelId="{E565D07D-BE89-4501-A2BA-45F625672D06}" srcId="{2CF4030E-8DF1-41AE-88D3-3DEDAD5201F6}" destId="{0C8AFECB-44D5-4B66-AE83-5F683CBD007A}" srcOrd="1" destOrd="0" parTransId="{6E0158EE-8857-47C2-B574-F64A6FF8B31F}" sibTransId="{0A7BD99A-B12B-46C1-917B-F31976E3E868}"/>
    <dgm:cxn modelId="{4825FAA6-38AA-4EB3-B2C0-9C5CEBD984AD}" srcId="{2CF4030E-8DF1-41AE-88D3-3DEDAD5201F6}" destId="{012F4CCD-9EB2-4A72-B38B-295AF0C8520B}" srcOrd="2" destOrd="0" parTransId="{DA12A044-47D5-41A7-BA77-BC999724F387}" sibTransId="{6D34DE83-5171-41DF-9F06-D093792100EA}"/>
    <dgm:cxn modelId="{D1E25DC0-D50D-4806-8A3B-1E5A61F60BCC}" type="presOf" srcId="{0A7BD99A-B12B-46C1-917B-F31976E3E868}" destId="{6FBA2C89-5C05-45DD-A0E7-68C42E882B84}" srcOrd="1" destOrd="0" presId="urn:microsoft.com/office/officeart/2005/8/layout/equation2"/>
    <dgm:cxn modelId="{59F131EF-F460-46EB-AB4A-719BFC21E239}" type="presOf" srcId="{04AAF76B-F961-423B-B9FE-F00E6F6459CB}" destId="{335D7A1B-7E12-4FB3-93BD-0CD2EBA4ACEC}" srcOrd="0" destOrd="1" presId="urn:microsoft.com/office/officeart/2005/8/layout/equation2"/>
    <dgm:cxn modelId="{ACBFFA44-89D9-4F4C-BE80-1BC822DCDCA6}" type="presParOf" srcId="{F07C6C1F-6DFE-4681-84F9-BA3DA6652E09}" destId="{125E1BEE-3134-4B99-9B5D-6B905CB8F911}" srcOrd="0" destOrd="0" presId="urn:microsoft.com/office/officeart/2005/8/layout/equation2"/>
    <dgm:cxn modelId="{6ABBB594-6ACC-42F3-9115-7D520ACFC5A7}" type="presParOf" srcId="{125E1BEE-3134-4B99-9B5D-6B905CB8F911}" destId="{335D7A1B-7E12-4FB3-93BD-0CD2EBA4ACEC}" srcOrd="0" destOrd="0" presId="urn:microsoft.com/office/officeart/2005/8/layout/equation2"/>
    <dgm:cxn modelId="{09F82CEA-D2F1-4B34-AC6C-75336B813E72}" type="presParOf" srcId="{125E1BEE-3134-4B99-9B5D-6B905CB8F911}" destId="{0FFBCDF0-EC5C-442F-8CF2-699CC1C4A10B}" srcOrd="1" destOrd="0" presId="urn:microsoft.com/office/officeart/2005/8/layout/equation2"/>
    <dgm:cxn modelId="{F1094C8B-DB25-44E4-9824-F73A82D8913A}" type="presParOf" srcId="{125E1BEE-3134-4B99-9B5D-6B905CB8F911}" destId="{7E9DA3CF-1652-451B-9F17-AACFD0D52B65}" srcOrd="2" destOrd="0" presId="urn:microsoft.com/office/officeart/2005/8/layout/equation2"/>
    <dgm:cxn modelId="{7C0A12B1-0DE3-4D14-A11A-557775DC43BB}" type="presParOf" srcId="{125E1BEE-3134-4B99-9B5D-6B905CB8F911}" destId="{FBF16F82-BF24-4594-B394-1E35E1E3C0A1}" srcOrd="3" destOrd="0" presId="urn:microsoft.com/office/officeart/2005/8/layout/equation2"/>
    <dgm:cxn modelId="{566FC4B8-8616-4196-9132-F67DB4BA2E2D}" type="presParOf" srcId="{125E1BEE-3134-4B99-9B5D-6B905CB8F911}" destId="{D46E7ACE-D714-4261-8B17-B8D464D60D77}" srcOrd="4" destOrd="0" presId="urn:microsoft.com/office/officeart/2005/8/layout/equation2"/>
    <dgm:cxn modelId="{8E32296D-2C25-4AA8-9503-9C7E98C36FEA}" type="presParOf" srcId="{F07C6C1F-6DFE-4681-84F9-BA3DA6652E09}" destId="{CA91F69B-EF5F-4991-A561-7034865323FA}" srcOrd="1" destOrd="0" presId="urn:microsoft.com/office/officeart/2005/8/layout/equation2"/>
    <dgm:cxn modelId="{DCF0911A-E0CA-43B0-9462-BCDDAB25B78D}" type="presParOf" srcId="{CA91F69B-EF5F-4991-A561-7034865323FA}" destId="{6FBA2C89-5C05-45DD-A0E7-68C42E882B84}" srcOrd="0" destOrd="0" presId="urn:microsoft.com/office/officeart/2005/8/layout/equation2"/>
    <dgm:cxn modelId="{2D1D2CAC-38BC-4E99-BD00-9E76872C7CB5}" type="presParOf" srcId="{F07C6C1F-6DFE-4681-84F9-BA3DA6652E09}" destId="{9C73E96F-02EE-4F07-BAFB-B2ED593A8B51}"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D7A1B-7E12-4FB3-93BD-0CD2EBA4ACEC}">
      <dsp:nvSpPr>
        <dsp:cNvPr id="0" name=""/>
        <dsp:cNvSpPr/>
      </dsp:nvSpPr>
      <dsp:spPr>
        <a:xfrm>
          <a:off x="743134" y="1987"/>
          <a:ext cx="2340770" cy="23233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mn-lt"/>
            </a:rPr>
            <a:t>Định </a:t>
          </a:r>
          <a:r>
            <a:rPr lang="en-US" sz="1600" b="1" i="0" kern="1200" dirty="0" err="1">
              <a:latin typeface="+mn-lt"/>
            </a:rPr>
            <a:t>nghĩa</a:t>
          </a:r>
          <a:r>
            <a:rPr lang="en-US" sz="1600" b="1" i="0" kern="1200" dirty="0">
              <a:latin typeface="+mn-lt"/>
            </a:rPr>
            <a:t> Beta-Divergence</a:t>
          </a:r>
        </a:p>
        <a:p>
          <a:pPr marL="171450" lvl="1" indent="-171450" algn="l" defTabSz="711200">
            <a:lnSpc>
              <a:spcPct val="90000"/>
            </a:lnSpc>
            <a:spcBef>
              <a:spcPct val="0"/>
            </a:spcBef>
            <a:spcAft>
              <a:spcPct val="15000"/>
            </a:spcAft>
            <a:buNone/>
          </a:pPr>
          <a:r>
            <a:rPr lang="en-US" sz="1600" b="0" i="0" kern="1200" dirty="0">
              <a:latin typeface="Palatino Linotype" panose="02040502050505030304" pitchFamily="18" charset="0"/>
            </a:rPr>
            <a:t>D</a:t>
          </a:r>
          <a:r>
            <a:rPr lang="el-GR" sz="1600" b="0" i="0" kern="1200" baseline="-25000" dirty="0">
              <a:latin typeface="Palatino Linotype" panose="02040502050505030304" pitchFamily="18" charset="0"/>
            </a:rPr>
            <a:t>β</a:t>
          </a:r>
          <a:r>
            <a:rPr lang="el-GR" sz="1600" b="0" i="0" kern="1200" dirty="0">
              <a:latin typeface="Palatino Linotype" panose="02040502050505030304" pitchFamily="18" charset="0"/>
            </a:rPr>
            <a:t>(</a:t>
          </a:r>
          <a:r>
            <a:rPr lang="en-US" sz="1600" b="0" i="0" kern="1200" dirty="0">
              <a:latin typeface="Palatino Linotype" panose="02040502050505030304" pitchFamily="18" charset="0"/>
            </a:rPr>
            <a:t>P || Q) =1</a:t>
          </a:r>
          <a:r>
            <a:rPr lang="el-GR" sz="1600" b="0" i="0" kern="1200" dirty="0">
              <a:latin typeface="Palatino Linotype" panose="02040502050505030304" pitchFamily="18" charset="0"/>
            </a:rPr>
            <a:t>β(β</a:t>
          </a:r>
          <a:r>
            <a:rPr lang="vi-VN" sz="1600" b="0" i="0" kern="1200" dirty="0">
              <a:latin typeface="Palatino Linotype" panose="02040502050505030304" pitchFamily="18" charset="0"/>
            </a:rPr>
            <a:t>-</a:t>
          </a:r>
          <a:r>
            <a:rPr lang="el-GR" sz="1600" b="0" i="0" kern="1200" dirty="0">
              <a:latin typeface="Palatino Linotype" panose="02040502050505030304" pitchFamily="18" charset="0"/>
            </a:rPr>
            <a:t>1)∑</a:t>
          </a:r>
          <a:r>
            <a:rPr lang="en-US" sz="1600" b="0" i="0" kern="1200" baseline="-25000" dirty="0" err="1">
              <a:latin typeface="Palatino Linotype" panose="02040502050505030304" pitchFamily="18" charset="0"/>
            </a:rPr>
            <a:t>i</a:t>
          </a:r>
          <a:r>
            <a:rPr lang="en-US" sz="1600" b="0" i="0" kern="1200" dirty="0">
              <a:latin typeface="Palatino Linotype" panose="02040502050505030304" pitchFamily="18" charset="0"/>
            </a:rPr>
            <a:t>(P</a:t>
          </a:r>
          <a:r>
            <a:rPr lang="en-US" sz="1600" b="0" i="0" kern="1200" baseline="-25000" dirty="0">
              <a:latin typeface="Palatino Linotype" panose="02040502050505030304" pitchFamily="18" charset="0"/>
            </a:rPr>
            <a:t>i</a:t>
          </a:r>
          <a:r>
            <a:rPr lang="el-GR" sz="1600" b="0" i="0" kern="1200" baseline="30000" dirty="0">
              <a:latin typeface="Palatino Linotype" panose="02040502050505030304" pitchFamily="18" charset="0"/>
            </a:rPr>
            <a:t>β</a:t>
          </a:r>
          <a:r>
            <a:rPr lang="el-GR" sz="1600" b="0" i="0" kern="1200" dirty="0">
              <a:latin typeface="Palatino Linotype" panose="02040502050505030304" pitchFamily="18" charset="0"/>
            </a:rPr>
            <a:t>+ (β-1)</a:t>
          </a:r>
          <a:r>
            <a:rPr lang="en-US" sz="1600" b="0" i="0" kern="1200" dirty="0">
              <a:latin typeface="Palatino Linotype" panose="02040502050505030304" pitchFamily="18" charset="0"/>
            </a:rPr>
            <a:t>Q</a:t>
          </a:r>
          <a:r>
            <a:rPr lang="en-US" sz="1600" b="0" i="0" kern="1200" baseline="-25000" dirty="0">
              <a:latin typeface="Palatino Linotype" panose="02040502050505030304" pitchFamily="18" charset="0"/>
            </a:rPr>
            <a:t>i</a:t>
          </a:r>
          <a:r>
            <a:rPr lang="el-GR" sz="1600" b="0" i="0" kern="1200" baseline="30000" dirty="0">
              <a:latin typeface="Palatino Linotype" panose="02040502050505030304" pitchFamily="18" charset="0"/>
            </a:rPr>
            <a:t>β</a:t>
          </a:r>
          <a:r>
            <a:rPr lang="el-GR" sz="1600" b="0" i="0" kern="1200" dirty="0">
              <a:latin typeface="Palatino Linotype" panose="02040502050505030304" pitchFamily="18" charset="0"/>
            </a:rPr>
            <a:t>- β</a:t>
          </a:r>
          <a:r>
            <a:rPr lang="en-US" sz="1600" b="0" i="0" kern="1200" dirty="0" err="1">
              <a:latin typeface="Palatino Linotype" panose="02040502050505030304" pitchFamily="18" charset="0"/>
            </a:rPr>
            <a:t>P</a:t>
          </a:r>
          <a:r>
            <a:rPr lang="en-US" sz="1600" b="0" i="0" kern="1200" baseline="-25000" dirty="0" err="1">
              <a:latin typeface="Palatino Linotype" panose="02040502050505030304" pitchFamily="18" charset="0"/>
            </a:rPr>
            <a:t>i</a:t>
          </a:r>
          <a:r>
            <a:rPr lang="en-US" sz="1600" b="0" i="0" kern="1200" dirty="0" err="1">
              <a:latin typeface="Palatino Linotype" panose="02040502050505030304" pitchFamily="18" charset="0"/>
            </a:rPr>
            <a:t>Q</a:t>
          </a:r>
          <a:r>
            <a:rPr lang="en-US" sz="1600" b="0" i="0" kern="1200" baseline="-25000" dirty="0" err="1">
              <a:latin typeface="Palatino Linotype" panose="02040502050505030304" pitchFamily="18" charset="0"/>
            </a:rPr>
            <a:t>i</a:t>
          </a:r>
          <a:r>
            <a:rPr lang="el-GR" sz="1600" b="0" i="0" kern="1200" baseline="30000" dirty="0">
              <a:latin typeface="Palatino Linotype" panose="02040502050505030304" pitchFamily="18" charset="0"/>
            </a:rPr>
            <a:t>β-1</a:t>
          </a:r>
          <a:r>
            <a:rPr lang="el-GR" sz="1600" b="0" i="0" kern="1200" dirty="0">
              <a:latin typeface="Palatino Linotype" panose="02040502050505030304" pitchFamily="18" charset="0"/>
            </a:rPr>
            <a:t>)</a:t>
          </a:r>
          <a:endParaRPr lang="en-US" sz="1600" b="1" i="0" kern="1200" dirty="0">
            <a:latin typeface="Palatino Linotype" panose="02040502050505030304" pitchFamily="18" charset="0"/>
          </a:endParaRPr>
        </a:p>
      </dsp:txBody>
      <dsp:txXfrm>
        <a:off x="1085932" y="342234"/>
        <a:ext cx="1655174" cy="1642857"/>
      </dsp:txXfrm>
    </dsp:sp>
    <dsp:sp modelId="{7E9DA3CF-1652-451B-9F17-AACFD0D52B65}">
      <dsp:nvSpPr>
        <dsp:cNvPr id="0" name=""/>
        <dsp:cNvSpPr/>
      </dsp:nvSpPr>
      <dsp:spPr>
        <a:xfrm>
          <a:off x="1719223" y="2379741"/>
          <a:ext cx="388593" cy="38859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770731" y="2528339"/>
        <a:ext cx="285577" cy="91397"/>
      </dsp:txXfrm>
    </dsp:sp>
    <dsp:sp modelId="{D46E7ACE-D714-4261-8B17-B8D464D60D77}">
      <dsp:nvSpPr>
        <dsp:cNvPr id="0" name=""/>
        <dsp:cNvSpPr/>
      </dsp:nvSpPr>
      <dsp:spPr>
        <a:xfrm>
          <a:off x="743134" y="2822738"/>
          <a:ext cx="2340770" cy="23233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b" anchorCtr="0">
          <a:noAutofit/>
        </a:bodyPr>
        <a:lstStyle/>
        <a:p>
          <a:pPr marL="0" lvl="0" indent="0" algn="ctr" defTabSz="1200150">
            <a:lnSpc>
              <a:spcPct val="90000"/>
            </a:lnSpc>
            <a:spcBef>
              <a:spcPct val="0"/>
            </a:spcBef>
            <a:spcAft>
              <a:spcPct val="35000"/>
            </a:spcAft>
            <a:buNone/>
          </a:pPr>
          <a:endParaRPr lang="vi-VN" sz="2700" b="1" i="0" kern="1200" dirty="0">
            <a:latin typeface="Palatino Linotype" panose="02040502050505030304" pitchFamily="18" charset="0"/>
          </a:endParaRPr>
        </a:p>
        <a:p>
          <a:pPr marL="0" lvl="0" indent="0" algn="ctr" defTabSz="1200150">
            <a:lnSpc>
              <a:spcPct val="90000"/>
            </a:lnSpc>
            <a:spcBef>
              <a:spcPct val="0"/>
            </a:spcBef>
            <a:spcAft>
              <a:spcPct val="35000"/>
            </a:spcAft>
            <a:buNone/>
          </a:pPr>
          <a:r>
            <a:rPr lang="en-US" sz="2700" b="1" i="0" kern="1200" dirty="0">
              <a:latin typeface="+mn-lt"/>
            </a:rPr>
            <a:t>Khi </a:t>
          </a:r>
          <a:r>
            <a:rPr lang="el-GR" sz="2700" b="1" i="0" kern="1200" dirty="0">
              <a:latin typeface="+mn-lt"/>
            </a:rPr>
            <a:t>β → 0</a:t>
          </a:r>
        </a:p>
        <a:p>
          <a:pPr marL="0" lvl="0" indent="0" algn="ctr" defTabSz="1200150">
            <a:lnSpc>
              <a:spcPct val="90000"/>
            </a:lnSpc>
            <a:spcBef>
              <a:spcPct val="0"/>
            </a:spcBef>
            <a:spcAft>
              <a:spcPct val="35000"/>
            </a:spcAft>
            <a:buNone/>
          </a:pPr>
          <a:endParaRPr lang="en-US" sz="2700" kern="1200" dirty="0">
            <a:latin typeface="Palatino Linotype" panose="02040502050505030304" pitchFamily="18" charset="0"/>
          </a:endParaRPr>
        </a:p>
      </dsp:txBody>
      <dsp:txXfrm>
        <a:off x="1085932" y="3162985"/>
        <a:ext cx="1655174" cy="1642857"/>
      </dsp:txXfrm>
    </dsp:sp>
    <dsp:sp modelId="{CA91F69B-EF5F-4991-A561-7034865323FA}">
      <dsp:nvSpPr>
        <dsp:cNvPr id="0" name=""/>
        <dsp:cNvSpPr/>
      </dsp:nvSpPr>
      <dsp:spPr>
        <a:xfrm>
          <a:off x="2527632" y="2258502"/>
          <a:ext cx="899791" cy="6310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527632" y="2384716"/>
        <a:ext cx="710470" cy="378643"/>
      </dsp:txXfrm>
    </dsp:sp>
    <dsp:sp modelId="{9C73E96F-02EE-4F07-BAFB-B2ED593A8B51}">
      <dsp:nvSpPr>
        <dsp:cNvPr id="0" name=""/>
        <dsp:cNvSpPr/>
      </dsp:nvSpPr>
      <dsp:spPr>
        <a:xfrm>
          <a:off x="3485898" y="975245"/>
          <a:ext cx="3600556" cy="31975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i="0" kern="1200" dirty="0" err="1">
              <a:latin typeface="+mn-lt"/>
            </a:rPr>
            <a:t>Phân</a:t>
          </a:r>
          <a:r>
            <a:rPr lang="en-US" sz="2800" b="1" i="0" kern="1200" dirty="0">
              <a:latin typeface="+mn-lt"/>
            </a:rPr>
            <a:t> </a:t>
          </a:r>
          <a:r>
            <a:rPr lang="en-US" sz="2800" b="1" i="0" kern="1200" dirty="0" err="1">
              <a:latin typeface="+mn-lt"/>
            </a:rPr>
            <a:t>kỳ</a:t>
          </a:r>
          <a:r>
            <a:rPr lang="en-US" sz="2800" b="1" i="0" kern="1200" dirty="0">
              <a:latin typeface="+mn-lt"/>
            </a:rPr>
            <a:t> Itakura-Saito (IS)</a:t>
          </a:r>
        </a:p>
        <a:p>
          <a:pPr marL="0" lvl="0" indent="0" algn="ctr" defTabSz="1244600">
            <a:lnSpc>
              <a:spcPct val="90000"/>
            </a:lnSpc>
            <a:spcBef>
              <a:spcPct val="0"/>
            </a:spcBef>
            <a:spcAft>
              <a:spcPct val="35000"/>
            </a:spcAft>
            <a:buNone/>
          </a:pPr>
          <a:r>
            <a:rPr lang="en-US" sz="2000" b="0" i="0" kern="1200" dirty="0">
              <a:latin typeface="Palatino Linotype" panose="02040502050505030304" pitchFamily="18" charset="0"/>
            </a:rPr>
            <a:t>D</a:t>
          </a:r>
          <a:r>
            <a:rPr lang="en-US" sz="2000" b="0" i="0" kern="1200" baseline="-25000" dirty="0">
              <a:latin typeface="Palatino Linotype" panose="02040502050505030304" pitchFamily="18" charset="0"/>
            </a:rPr>
            <a:t>IS</a:t>
          </a:r>
          <a:r>
            <a:rPr lang="en-US" sz="2000" b="0" i="0" kern="1200" dirty="0">
              <a:latin typeface="Palatino Linotype" panose="02040502050505030304" pitchFamily="18" charset="0"/>
            </a:rPr>
            <a:t>(P || Q) = ∑</a:t>
          </a:r>
          <a:r>
            <a:rPr lang="en-US" sz="2000" b="0" i="0" kern="1200" baseline="-25000" dirty="0" err="1">
              <a:latin typeface="Palatino Linotype" panose="02040502050505030304" pitchFamily="18" charset="0"/>
            </a:rPr>
            <a:t>i</a:t>
          </a:r>
          <a:r>
            <a:rPr lang="en-US" sz="2000" b="0" i="0" kern="1200" dirty="0">
              <a:latin typeface="Palatino Linotype" panose="02040502050505030304" pitchFamily="18" charset="0"/>
            </a:rPr>
            <a:t>(</a:t>
          </a:r>
          <a:r>
            <a:rPr lang="en-US" sz="2000" b="0" i="0" kern="1200" dirty="0" err="1">
              <a:latin typeface="Palatino Linotype" panose="02040502050505030304" pitchFamily="18" charset="0"/>
            </a:rPr>
            <a:t>P</a:t>
          </a:r>
          <a:r>
            <a:rPr lang="en-US" sz="2000" b="0" i="0" kern="1200" baseline="-25000" dirty="0" err="1">
              <a:latin typeface="Palatino Linotype" panose="02040502050505030304" pitchFamily="18" charset="0"/>
            </a:rPr>
            <a:t>i</a:t>
          </a:r>
          <a:r>
            <a:rPr lang="en-US" sz="2000" b="0" i="0" kern="1200" dirty="0" err="1">
              <a:latin typeface="Palatino Linotype" panose="02040502050505030304" pitchFamily="18" charset="0"/>
            </a:rPr>
            <a:t>Q</a:t>
          </a:r>
          <a:r>
            <a:rPr lang="en-US" sz="2000" b="0" i="0" kern="1200" baseline="-25000" dirty="0" err="1">
              <a:latin typeface="Palatino Linotype" panose="02040502050505030304" pitchFamily="18" charset="0"/>
            </a:rPr>
            <a:t>i</a:t>
          </a:r>
          <a:r>
            <a:rPr lang="en-US" sz="2000" b="0" i="0" kern="1200" dirty="0">
              <a:latin typeface="Palatino Linotype" panose="02040502050505030304" pitchFamily="18" charset="0"/>
            </a:rPr>
            <a:t>- log(</a:t>
          </a:r>
          <a:r>
            <a:rPr lang="en-US" sz="2000" b="0" i="0" kern="1200" dirty="0" err="1">
              <a:latin typeface="Palatino Linotype" panose="02040502050505030304" pitchFamily="18" charset="0"/>
            </a:rPr>
            <a:t>P</a:t>
          </a:r>
          <a:r>
            <a:rPr lang="en-US" sz="2000" b="0" i="0" kern="1200" baseline="-25000" dirty="0" err="1">
              <a:latin typeface="Palatino Linotype" panose="02040502050505030304" pitchFamily="18" charset="0"/>
            </a:rPr>
            <a:t>i</a:t>
          </a:r>
          <a:r>
            <a:rPr lang="en-US" sz="2000" b="0" i="0" kern="1200" dirty="0" err="1">
              <a:latin typeface="Palatino Linotype" panose="02040502050505030304" pitchFamily="18" charset="0"/>
            </a:rPr>
            <a:t>Q</a:t>
          </a:r>
          <a:r>
            <a:rPr lang="en-US" sz="2000" b="0" i="0" kern="1200" baseline="-25000" dirty="0" err="1">
              <a:latin typeface="Palatino Linotype" panose="02040502050505030304" pitchFamily="18" charset="0"/>
            </a:rPr>
            <a:t>i</a:t>
          </a:r>
          <a:r>
            <a:rPr lang="en-US" sz="2000" b="0" i="0" kern="1200" dirty="0">
              <a:latin typeface="Palatino Linotype" panose="02040502050505030304" pitchFamily="18" charset="0"/>
            </a:rPr>
            <a:t>) - 1)</a:t>
          </a:r>
          <a:endParaRPr lang="en-US" sz="2000" kern="1200" dirty="0">
            <a:latin typeface="Palatino Linotype" panose="02040502050505030304" pitchFamily="18" charset="0"/>
          </a:endParaRPr>
        </a:p>
      </dsp:txBody>
      <dsp:txXfrm>
        <a:off x="4013187" y="1443520"/>
        <a:ext cx="2545978" cy="2261035"/>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Google Shape;3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37EF9-76BE-56D7-AE47-19DED15FD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9AE89-6D46-21B9-052D-83DF834D6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79B5A-9496-ABF4-D655-C9B4CE540A30}"/>
              </a:ext>
            </a:extLst>
          </p:cNvPr>
          <p:cNvSpPr>
            <a:spLocks noGrp="1"/>
          </p:cNvSpPr>
          <p:nvPr>
            <p:ph type="body" idx="1"/>
          </p:nvPr>
        </p:nvSpPr>
        <p:spPr/>
        <p:txBody>
          <a:bodyPr/>
          <a:lstStyle/>
          <a:p>
            <a:r>
              <a:rPr lang="vi-VN" dirty="0"/>
              <a:t>C</a:t>
            </a:r>
            <a:r>
              <a:rPr lang="en-US" dirty="0" err="1"/>
              <a:t>ác</a:t>
            </a:r>
            <a:r>
              <a:rPr lang="en-US" dirty="0"/>
              <a:t> con </a:t>
            </a:r>
            <a:r>
              <a:rPr lang="en-US" dirty="0" err="1"/>
              <a:t>số</a:t>
            </a:r>
            <a:r>
              <a:rPr lang="en-US" dirty="0"/>
              <a:t> </a:t>
            </a:r>
            <a:r>
              <a:rPr lang="en-US" dirty="0" err="1"/>
              <a:t>nói</a:t>
            </a:r>
            <a:r>
              <a:rPr lang="en-US" dirty="0"/>
              <a:t> </a:t>
            </a:r>
            <a:r>
              <a:rPr lang="en-US" dirty="0" err="1"/>
              <a:t>lên</a:t>
            </a:r>
            <a:r>
              <a:rPr lang="en-US" dirty="0"/>
              <a:t> </a:t>
            </a:r>
            <a:r>
              <a:rPr lang="en-US" dirty="0" err="1"/>
              <a:t>điều</a:t>
            </a:r>
            <a:r>
              <a:rPr lang="en-US" dirty="0"/>
              <a:t> </a:t>
            </a:r>
            <a:r>
              <a:rPr lang="vi-VN" dirty="0"/>
              <a:t>gì?</a:t>
            </a:r>
          </a:p>
          <a:p>
            <a:r>
              <a:rPr lang="vi-VN" sz="1200" b="1" i="0" u="none" strike="noStrike" cap="none" dirty="0">
                <a:solidFill>
                  <a:schemeClr val="dk1"/>
                </a:solidFill>
                <a:effectLst/>
                <a:latin typeface="Calibri"/>
                <a:ea typeface="Calibri"/>
                <a:cs typeface="Calibri"/>
                <a:sym typeface="Calibri"/>
              </a:rPr>
              <a:t>Sự khác biệt về Độ lớn:</a:t>
            </a:r>
            <a:r>
              <a:rPr lang="vi-VN" sz="1200" b="0" i="0" u="none" strike="noStrike" cap="none" dirty="0">
                <a:solidFill>
                  <a:schemeClr val="dk1"/>
                </a:solidFill>
                <a:effectLst/>
                <a:latin typeface="Calibri"/>
                <a:ea typeface="Calibri"/>
                <a:cs typeface="Calibri"/>
                <a:sym typeface="Calibri"/>
              </a:rPr>
              <a:t> Không thể so sánh trực tiếp 0.0627 (IS) với 1.5000(Euclidean), vì chúng đo lường các loại sai số hoàn toàn </a:t>
            </a:r>
          </a:p>
          <a:p>
            <a:r>
              <a:rPr lang="vi-VN" sz="1200" b="0" i="0" u="none" strike="noStrike" cap="none" dirty="0">
                <a:solidFill>
                  <a:schemeClr val="dk1"/>
                </a:solidFill>
                <a:effectLst/>
                <a:latin typeface="Calibri"/>
                <a:ea typeface="Calibri"/>
                <a:cs typeface="Calibri"/>
                <a:sym typeface="Calibri"/>
              </a:rPr>
              <a:t>khác nhau.</a:t>
            </a:r>
          </a:p>
          <a:p>
            <a:r>
              <a:rPr lang="vi-VN" sz="1200" b="1" i="0" u="none" strike="noStrike" cap="none" dirty="0">
                <a:solidFill>
                  <a:schemeClr val="dk1"/>
                </a:solidFill>
                <a:effectLst/>
                <a:latin typeface="Calibri"/>
                <a:ea typeface="Calibri"/>
                <a:cs typeface="Calibri"/>
                <a:sym typeface="Calibri"/>
              </a:rPr>
              <a:t>Euclidean (1.5000):</a:t>
            </a:r>
            <a:r>
              <a:rPr lang="vi-VN" sz="1200" b="0" i="0" u="none" strike="noStrike" cap="none" dirty="0">
                <a:solidFill>
                  <a:schemeClr val="dk1"/>
                </a:solidFill>
                <a:effectLst/>
                <a:latin typeface="Calibri"/>
                <a:ea typeface="Calibri"/>
                <a:cs typeface="Calibri"/>
                <a:sym typeface="Calibri"/>
              </a:rPr>
              <a:t> Đo lường </a:t>
            </a:r>
            <a:r>
              <a:rPr lang="vi-VN" sz="1200" b="1" i="0" u="none" strike="noStrike" cap="none" dirty="0">
                <a:solidFill>
                  <a:schemeClr val="dk1"/>
                </a:solidFill>
                <a:effectLst/>
                <a:latin typeface="Calibri"/>
                <a:ea typeface="Calibri"/>
                <a:cs typeface="Calibri"/>
                <a:sym typeface="Calibri"/>
              </a:rPr>
              <a:t>khoảng cách vật lý</a:t>
            </a:r>
            <a:r>
              <a:rPr lang="vi-VN" sz="1200" b="0" i="0" u="none" strike="noStrike" cap="none" dirty="0">
                <a:solidFill>
                  <a:schemeClr val="dk1"/>
                </a:solidFill>
                <a:effectLst/>
                <a:latin typeface="Calibri"/>
                <a:ea typeface="Calibri"/>
                <a:cs typeface="Calibri"/>
                <a:sym typeface="Calibri"/>
              </a:rPr>
              <a:t> (sai số tuyến tính) giữa các giá trị.</a:t>
            </a:r>
          </a:p>
          <a:p>
            <a:r>
              <a:rPr lang="vi-VN" sz="1200" b="1" i="0" u="none" strike="noStrike" cap="none" dirty="0">
                <a:solidFill>
                  <a:schemeClr val="dk1"/>
                </a:solidFill>
                <a:effectLst/>
                <a:latin typeface="Calibri"/>
                <a:ea typeface="Calibri"/>
                <a:cs typeface="Calibri"/>
                <a:sym typeface="Calibri"/>
              </a:rPr>
              <a:t>IS/KL (0.0627 &amp; 0.2936):</a:t>
            </a:r>
            <a:r>
              <a:rPr lang="vi-VN" sz="1200" b="0" i="0" u="none" strike="noStrike" cap="none" dirty="0">
                <a:solidFill>
                  <a:schemeClr val="dk1"/>
                </a:solidFill>
                <a:effectLst/>
                <a:latin typeface="Calibri"/>
                <a:ea typeface="Calibri"/>
                <a:cs typeface="Calibri"/>
                <a:sym typeface="Calibri"/>
              </a:rPr>
              <a:t> Đo lường </a:t>
            </a:r>
            <a:r>
              <a:rPr lang="vi-VN" sz="1200" b="1" i="0" u="none" strike="noStrike" cap="none" dirty="0">
                <a:solidFill>
                  <a:schemeClr val="dk1"/>
                </a:solidFill>
                <a:effectLst/>
                <a:latin typeface="Calibri"/>
                <a:ea typeface="Calibri"/>
                <a:cs typeface="Calibri"/>
                <a:sym typeface="Calibri"/>
              </a:rPr>
              <a:t>sai số thông tin</a:t>
            </a:r>
            <a:r>
              <a:rPr lang="vi-VN" sz="1200" b="0" i="0" u="none" strike="noStrike" cap="none" dirty="0">
                <a:solidFill>
                  <a:schemeClr val="dk1"/>
                </a:solidFill>
                <a:effectLst/>
                <a:latin typeface="Calibri"/>
                <a:ea typeface="Calibri"/>
                <a:cs typeface="Calibri"/>
                <a:sym typeface="Calibri"/>
              </a:rPr>
              <a:t> hoặc </a:t>
            </a:r>
            <a:r>
              <a:rPr lang="vi-VN" sz="1200" b="1" i="0" u="none" strike="noStrike" cap="none" dirty="0">
                <a:solidFill>
                  <a:schemeClr val="dk1"/>
                </a:solidFill>
                <a:effectLst/>
                <a:latin typeface="Calibri"/>
                <a:ea typeface="Calibri"/>
                <a:cs typeface="Calibri"/>
                <a:sym typeface="Calibri"/>
              </a:rPr>
              <a:t>sai số tỷ lệ</a:t>
            </a:r>
            <a:r>
              <a:rPr lang="vi-VN" sz="1200" b="0" i="0" u="none" strike="noStrike" cap="none" dirty="0">
                <a:solidFill>
                  <a:schemeClr val="dk1"/>
                </a:solidFill>
                <a:effectLst/>
                <a:latin typeface="Calibri"/>
                <a:ea typeface="Calibri"/>
                <a:cs typeface="Calibri"/>
                <a:sym typeface="Calibri"/>
              </a:rPr>
              <a:t>.</a:t>
            </a:r>
          </a:p>
          <a:p>
            <a:r>
              <a:rPr lang="vi-VN" sz="1200" b="1" i="0" u="none" strike="noStrike" cap="none" dirty="0">
                <a:solidFill>
                  <a:schemeClr val="dk1"/>
                </a:solidFill>
                <a:effectLst/>
                <a:latin typeface="Calibri"/>
                <a:ea typeface="Calibri"/>
                <a:cs typeface="Calibri"/>
                <a:sym typeface="Calibri"/>
              </a:rPr>
              <a:t>Vị trí của IS:</a:t>
            </a:r>
            <a:r>
              <a:rPr lang="vi-VN" sz="1200" b="0" i="0" u="none" strike="noStrike" cap="none" dirty="0">
                <a:solidFill>
                  <a:schemeClr val="dk1"/>
                </a:solidFill>
                <a:effectLst/>
                <a:latin typeface="Calibri"/>
                <a:ea typeface="Calibri"/>
                <a:cs typeface="Calibri"/>
                <a:sym typeface="Calibri"/>
              </a:rPr>
              <a:t> Điểm mấu chốt của slide là nhấn mạnh rằng </a:t>
            </a:r>
            <a:r>
              <a:rPr lang="vi-VN" sz="1200" b="1" i="0" u="none" strike="noStrike" cap="none" dirty="0">
                <a:solidFill>
                  <a:schemeClr val="dk1"/>
                </a:solidFill>
                <a:effectLst/>
                <a:latin typeface="Calibri"/>
                <a:ea typeface="Calibri"/>
                <a:cs typeface="Calibri"/>
                <a:sym typeface="Calibri"/>
              </a:rPr>
              <a:t>IS Divergence (beta=0)</a:t>
            </a:r>
            <a:r>
              <a:rPr lang="vi-VN" sz="1200" b="0" i="0" u="none" strike="noStrike" cap="none" dirty="0">
                <a:solidFill>
                  <a:schemeClr val="dk1"/>
                </a:solidFill>
                <a:effectLst/>
                <a:latin typeface="Calibri"/>
                <a:ea typeface="Calibri"/>
                <a:cs typeface="Calibri"/>
                <a:sym typeface="Calibri"/>
              </a:rPr>
              <a:t> là một </a:t>
            </a:r>
            <a:r>
              <a:rPr lang="vi-VN" sz="1200" b="1" i="0" u="none" strike="noStrike" cap="none" dirty="0">
                <a:solidFill>
                  <a:schemeClr val="dk1"/>
                </a:solidFill>
                <a:effectLst/>
                <a:latin typeface="Calibri"/>
                <a:ea typeface="Calibri"/>
                <a:cs typeface="Calibri"/>
                <a:sym typeface="Calibri"/>
              </a:rPr>
              <a:t>trường hợp đặc biệt</a:t>
            </a:r>
            <a:r>
              <a:rPr lang="vi-VN" sz="1200" b="0" i="0" u="none" strike="noStrike" cap="none" dirty="0">
                <a:solidFill>
                  <a:schemeClr val="dk1"/>
                </a:solidFill>
                <a:effectLst/>
                <a:latin typeface="Calibri"/>
                <a:ea typeface="Calibri"/>
                <a:cs typeface="Calibri"/>
                <a:sym typeface="Calibri"/>
              </a:rPr>
              <a:t> trong họ hàm beta-Divergence, nằm giữa KL (beta=1) và Frobenius/Euclidean (beta=2), nhưng có giá trị lỗi thấp nhất trong các chuẩn phổ biến (IS, KL, Frobenius), ngụ ý nó có thể là chuẩn phù hợp nhất cho cặp phân phối P và Q cụ thể này.</a:t>
            </a:r>
          </a:p>
          <a:p>
            <a:endParaRPr lang="en-US" dirty="0"/>
          </a:p>
        </p:txBody>
      </p:sp>
      <p:sp>
        <p:nvSpPr>
          <p:cNvPr id="4" name="Slide Number Placeholder 3">
            <a:extLst>
              <a:ext uri="{FF2B5EF4-FFF2-40B4-BE49-F238E27FC236}">
                <a16:creationId xmlns:a16="http://schemas.microsoft.com/office/drawing/2014/main" id="{533C1AF6-F9E2-EF17-21AE-AA364FDDEE2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VN" sz="1200" b="0" i="0" u="none" strike="noStrike" cap="none" smtClean="0">
                <a:solidFill>
                  <a:schemeClr val="dk1"/>
                </a:solidFill>
                <a:latin typeface="Calibri"/>
                <a:ea typeface="Calibri"/>
                <a:cs typeface="Calibri"/>
                <a:sym typeface="Calibri"/>
              </a:rPr>
              <a:t>11</a:t>
            </a:fld>
            <a:endParaRPr lang="en-V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914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E44DAD5-6FA4-093A-9839-D97F74B9BA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i="0" dirty="0"/>
                  <a:t>KL: Vì sao bất đối xứng</a:t>
                </a:r>
              </a:p>
              <a:p>
                <a:pPr marL="0" lvl="0" indent="0" algn="l" rtl="0">
                  <a:spcBef>
                    <a:spcPts val="0"/>
                  </a:spcBef>
                  <a:spcAft>
                    <a:spcPts val="0"/>
                  </a:spcAft>
                  <a:buNone/>
                </a:pPr>
                <a:r>
                  <a:rPr lang="vi-VN" i="0" dirty="0"/>
                  <a:t>Khác biệt giữa KL vs IS</a:t>
                </a: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09FD750E-CC60-B555-CAA5-97D5BAB87F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013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DA8D3DB5-A7C7-6F10-B0A0-D8AE4DF740AC}"/>
            </a:ext>
          </a:extLst>
        </p:cNvPr>
        <p:cNvGrpSpPr/>
        <p:nvPr/>
      </p:nvGrpSpPr>
      <p:grpSpPr>
        <a:xfrm>
          <a:off x="0" y="0"/>
          <a:ext cx="0" cy="0"/>
          <a:chOff x="0" y="0"/>
          <a:chExt cx="0" cy="0"/>
        </a:xfrm>
      </p:grpSpPr>
      <p:sp>
        <p:nvSpPr>
          <p:cNvPr id="360" name="Google Shape;360;p4:notes">
            <a:extLst>
              <a:ext uri="{FF2B5EF4-FFF2-40B4-BE49-F238E27FC236}">
                <a16:creationId xmlns:a16="http://schemas.microsoft.com/office/drawing/2014/main" id="{74112B27-02B4-260E-2F64-CD9B4CB38DC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361" name="Google Shape;361;p4:notes">
            <a:extLst>
              <a:ext uri="{FF2B5EF4-FFF2-40B4-BE49-F238E27FC236}">
                <a16:creationId xmlns:a16="http://schemas.microsoft.com/office/drawing/2014/main" id="{6A37E219-8010-6FE2-9D89-A707457068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287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8E889AF-9B6B-61B9-9D0C-3E8ED4D20B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9F5B6819-2135-9AF7-8A4E-228AD927A0E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2F95635A-85A1-C10C-F276-4672AB18FD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448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0960FDBF-C585-03A9-8B97-F65124975C69}"/>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A09015C0-5505-7C13-8B9B-8881BB9EEAA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37359686-5691-4538-B5F4-A94F3C36B1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8058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34E96544-22A0-DE9A-A1B2-8E6A1B88263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EA636308-5704-2DB8-81F2-E197461A5E3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6148B080-3FF5-3904-5897-B62AB5C9ED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31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AE2F0232-4172-CDA5-28CA-32017002AE50}"/>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D949C4AF-3B9B-4427-384B-761FFB8C246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AEB0F22B-B8CD-8C04-839D-0E580E7C08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8713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675837B-A90E-B2D5-93F3-699A74D93BD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87E0DF84-11C8-85AC-FCA6-F3527451A0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B542F9E7-876C-B7BD-7D16-AB2A91DE69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366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BDAB0A08-A713-9DC6-8831-65D6A16F0259}"/>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DE23AF3C-BD08-20CF-C669-1F83E8C882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i="0" dirty="0"/>
              <a:t>Ghi lên bảng cách tìm k</a:t>
            </a:r>
          </a:p>
        </p:txBody>
      </p:sp>
      <p:sp>
        <p:nvSpPr>
          <p:cNvPr id="371" name="Google Shape;371;p5:notes">
            <a:extLst>
              <a:ext uri="{FF2B5EF4-FFF2-40B4-BE49-F238E27FC236}">
                <a16:creationId xmlns:a16="http://schemas.microsoft.com/office/drawing/2014/main" id="{F1E58BAF-A334-5B7C-DB34-C6FABDBBD6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39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210D69D4-DBB8-E2AB-7B4D-8922CF1703A7}"/>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6BFD93A-7885-BD82-7F2D-3D1C5469573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BD54D679-A616-EEC4-B070-EEBAB781A77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721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236A0E7-051C-88E0-62EF-8773BDA1D345}"/>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6DE0B625-DB52-A66F-3E24-70688D0235A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B26E8649-E9EA-3B14-D77B-E63366A337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7427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CBEE96BA-34C2-837C-9D0F-270FE8504A57}"/>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93EC4DE5-59EA-6F92-580F-3C3128EA8DD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6A01C7EA-1797-2A0F-B782-849E755151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9466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F307F115-D3F4-EAFF-8E6F-CF8B943F6FB4}"/>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DCEAF85C-96FA-099D-68E2-D505CDBD9FF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0434FBA6-55A2-97C5-8E55-3B2CFD0096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0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E45749F7-4F86-BCC7-220D-47D5ED892529}"/>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494EF35B-60EA-DBB3-27F9-F5E0760F17B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E2F20D2E-0F9F-EF32-0C8E-F8247786D5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164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07B4448-FFF8-4094-AFF8-D0FC40890541}"/>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41A57E0C-F9B6-B502-EB22-678A9E72848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2CEAB019-CF39-18B1-AA1E-175CB806FF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272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84454E14-ABC2-8641-A4E1-F0C9FE2346BE}"/>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2D503B02-4B5C-0C25-A7E3-D70D7FFA24D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p:sp>
        <p:nvSpPr>
          <p:cNvPr id="371" name="Google Shape;371;p5:notes">
            <a:extLst>
              <a:ext uri="{FF2B5EF4-FFF2-40B4-BE49-F238E27FC236}">
                <a16:creationId xmlns:a16="http://schemas.microsoft.com/office/drawing/2014/main" id="{82A5FE0C-97DF-2CB2-2F79-5F0CE5D2C0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0643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68C0B625-C73C-2897-6A1C-6495626C647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a:extLst>
                  <a:ext uri="{FF2B5EF4-FFF2-40B4-BE49-F238E27FC236}">
                    <a16:creationId xmlns:a16="http://schemas.microsoft.com/office/drawing/2014/main" id="{D118C10E-41E5-8240-9264-6FAB6EF5565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i="0" dirty="0"/>
              </a:p>
            </p:txBody>
          </p:sp>
        </mc:Choice>
        <mc:Fallback xmlns="">
          <p:sp>
            <p:nvSpPr>
              <p:cNvPr id="370" name="Google Shape;370;p5:notes">
                <a:extLst>
                  <a:ext uri="{FF2B5EF4-FFF2-40B4-BE49-F238E27FC236}">
                    <a16:creationId xmlns:a16="http://schemas.microsoft.com/office/drawing/2014/main" id="{F1C8A797-119D-A074-7401-A989CC1DC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i="0" dirty="0"/>
                  <a:t>Ta </a:t>
                </a:r>
                <a:r>
                  <a:rPr lang="en-US" i="0" dirty="0" err="1"/>
                  <a:t>xét</a:t>
                </a:r>
                <a:r>
                  <a:rPr lang="en-US" i="0" dirty="0"/>
                  <a:t> </a:t>
                </a:r>
                <a:r>
                  <a:rPr lang="en-US" i="0" dirty="0" err="1"/>
                  <a:t>ví</a:t>
                </a:r>
                <a:r>
                  <a:rPr lang="en-US" i="0" dirty="0"/>
                  <a:t> </a:t>
                </a:r>
                <a:r>
                  <a:rPr lang="en-US" i="0" dirty="0" err="1"/>
                  <a:t>dụ</a:t>
                </a:r>
                <a:r>
                  <a:rPr lang="en-US" i="0" dirty="0"/>
                  <a:t> 3.</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Ta </a:t>
                </a:r>
                <a:r>
                  <a:rPr lang="en-US" i="0" dirty="0" err="1"/>
                  <a:t>cũng</a:t>
                </a:r>
                <a:r>
                  <a:rPr lang="en-US" i="0" dirty="0"/>
                  <a:t> </a:t>
                </a:r>
                <a:r>
                  <a:rPr lang="en-US" i="0" dirty="0" err="1"/>
                  <a:t>phát</a:t>
                </a:r>
                <a:r>
                  <a:rPr lang="en-US" i="0" dirty="0"/>
                  <a:t> </a:t>
                </a:r>
                <a:r>
                  <a:rPr lang="en-US" i="0" dirty="0" err="1"/>
                  <a:t>sinh</a:t>
                </a:r>
                <a:r>
                  <a:rPr lang="en-US" i="0" dirty="0"/>
                  <a:t> </a:t>
                </a:r>
                <a:r>
                  <a:rPr lang="en-US" i="0" dirty="0" err="1"/>
                  <a:t>một</a:t>
                </a:r>
                <a:r>
                  <a:rPr lang="en-US" i="0" dirty="0"/>
                  <a:t> </a:t>
                </a:r>
                <a:r>
                  <a:rPr lang="en-US" i="0" dirty="0" err="1"/>
                  <a:t>tập</a:t>
                </a:r>
                <a:r>
                  <a:rPr lang="en-US" i="0" dirty="0"/>
                  <a:t> </a:t>
                </a:r>
                <a:r>
                  <a:rPr lang="en-US" i="0" dirty="0" err="1"/>
                  <a:t>dữ</a:t>
                </a:r>
                <a:r>
                  <a:rPr lang="en-US" i="0" dirty="0"/>
                  <a:t> </a:t>
                </a:r>
                <a:r>
                  <a:rPr lang="en-US" i="0" dirty="0" err="1"/>
                  <a:t>liệu</a:t>
                </a:r>
                <a:r>
                  <a:rPr lang="en-US" i="0" dirty="0"/>
                  <a:t> </a:t>
                </a:r>
                <a:r>
                  <a:rPr lang="en-US" i="0" dirty="0" err="1"/>
                  <a:t>gồm</a:t>
                </a:r>
                <a:r>
                  <a:rPr lang="en-US" i="0" dirty="0"/>
                  <a:t> N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có</a:t>
                </a:r>
                <a:r>
                  <a:rPr lang="en-US" i="0" dirty="0"/>
                  <a:t> 1 </a:t>
                </a:r>
                <a:r>
                  <a:rPr lang="en-US" i="0" dirty="0" err="1"/>
                  <a:t>giá</a:t>
                </a:r>
                <a:r>
                  <a:rPr lang="en-US" i="0" dirty="0"/>
                  <a:t> </a:t>
                </a:r>
                <a:r>
                  <a:rPr lang="en-US" i="0" dirty="0" err="1"/>
                  <a:t>trị</a:t>
                </a:r>
                <a:r>
                  <a:rPr lang="en-US" i="0" dirty="0"/>
                  <a:t> </a:t>
                </a:r>
                <a:r>
                  <a:rPr lang="en-US" i="0" dirty="0" err="1"/>
                  <a:t>đặc</a:t>
                </a:r>
                <a:r>
                  <a:rPr lang="en-US" i="0" dirty="0"/>
                  <a:t> </a:t>
                </a:r>
                <a:r>
                  <a:rPr lang="en-US" i="0" dirty="0" err="1"/>
                  <a:t>trưng</a:t>
                </a:r>
                <a:r>
                  <a:rPr lang="en-US" i="0" dirty="0"/>
                  <a:t> </a:t>
                </a:r>
                <a:r>
                  <a:rPr lang="en-US" i="0" dirty="0" err="1"/>
                  <a:t>x_i</a:t>
                </a:r>
                <a:r>
                  <a:rPr lang="en-US" i="0" dirty="0"/>
                  <a:t>, </a:t>
                </a:r>
                <a:r>
                  <a:rPr lang="en-US" i="0" dirty="0" err="1"/>
                  <a:t>và</a:t>
                </a:r>
                <a:r>
                  <a:rPr lang="en-US" i="0" dirty="0"/>
                  <a:t> </a:t>
                </a:r>
                <a:r>
                  <a:rPr lang="en-US" i="0" dirty="0" err="1"/>
                  <a:t>một</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t_i</a:t>
                </a:r>
                <a:r>
                  <a:rPr lang="en-US" i="0" dirty="0"/>
                  <a:t>, </a:t>
                </a:r>
                <a:r>
                  <a:rPr lang="en-US" i="0" dirty="0" err="1"/>
                  <a:t>trong</a:t>
                </a:r>
                <a:r>
                  <a:rPr lang="en-US" i="0" dirty="0"/>
                  <a:t> </a:t>
                </a:r>
                <a:r>
                  <a:rPr lang="en-US" i="0" dirty="0" err="1"/>
                  <a:t>đó</a:t>
                </a:r>
                <a:r>
                  <a:rPr lang="en-US" i="0" dirty="0"/>
                  <a:t> </a:t>
                </a:r>
                <a:r>
                  <a:rPr lang="en-US" i="0" dirty="0" err="1"/>
                  <a:t>giá</a:t>
                </a:r>
                <a:r>
                  <a:rPr lang="en-US" i="0" dirty="0"/>
                  <a:t> </a:t>
                </a:r>
                <a:r>
                  <a:rPr lang="en-US" i="0" dirty="0" err="1"/>
                  <a:t>trị</a:t>
                </a:r>
                <a:r>
                  <a:rPr lang="en-US" i="0" dirty="0"/>
                  <a:t> </a:t>
                </a:r>
                <a:r>
                  <a:rPr lang="en-US" i="0" dirty="0" err="1"/>
                  <a:t>đích</a:t>
                </a:r>
                <a:r>
                  <a:rPr lang="en-US" i="0" dirty="0"/>
                  <a:t> </a:t>
                </a:r>
                <a:r>
                  <a:rPr lang="en-US" i="0" dirty="0" err="1"/>
                  <a:t>được</a:t>
                </a:r>
                <a:r>
                  <a:rPr lang="en-US" i="0" dirty="0"/>
                  <a:t> </a:t>
                </a:r>
                <a:r>
                  <a:rPr lang="en-US" i="0" dirty="0" err="1"/>
                  <a:t>phát</a:t>
                </a:r>
                <a:r>
                  <a:rPr lang="en-US" i="0" dirty="0"/>
                  <a:t> </a:t>
                </a:r>
                <a:r>
                  <a:rPr lang="en-US" i="0" dirty="0" err="1"/>
                  <a:t>sinh</a:t>
                </a:r>
                <a:r>
                  <a:rPr lang="en-US" i="0" dirty="0"/>
                  <a:t> </a:t>
                </a:r>
                <a:r>
                  <a:rPr lang="en-US" i="0" dirty="0" err="1"/>
                  <a:t>tuân</a:t>
                </a:r>
                <a:r>
                  <a:rPr lang="en-US" i="0" dirty="0"/>
                  <a:t> </a:t>
                </a:r>
                <a:r>
                  <a:rPr lang="en-US" i="0" dirty="0" err="1"/>
                  <a:t>theo</a:t>
                </a:r>
                <a:r>
                  <a:rPr lang="en-US" i="0" dirty="0"/>
                  <a:t> </a:t>
                </a:r>
                <a:r>
                  <a:rPr lang="en-US" i="0" dirty="0" err="1"/>
                  <a:t>hàm</a:t>
                </a:r>
                <a:r>
                  <a:rPr lang="en-US" i="0" dirty="0"/>
                  <a:t> </a:t>
                </a:r>
                <a:r>
                  <a:rPr lang="en-US" i="0" dirty="0" err="1"/>
                  <a:t>đích</a:t>
                </a:r>
                <a:r>
                  <a:rPr lang="en-US" i="0" dirty="0"/>
                  <a:t> (target function) f(x)= 3x+2. </a:t>
                </a:r>
                <a:r>
                  <a:rPr lang="en-US" i="0" dirty="0" err="1"/>
                  <a:t>Mỗi</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ta </a:t>
                </a:r>
                <a:r>
                  <a:rPr lang="en-US" i="0" dirty="0" err="1"/>
                  <a:t>cũng</a:t>
                </a:r>
                <a:r>
                  <a:rPr lang="en-US" i="0" dirty="0"/>
                  <a:t> </a:t>
                </a:r>
                <a:r>
                  <a:rPr lang="en-US" i="0" dirty="0" err="1"/>
                  <a:t>cộng</a:t>
                </a:r>
                <a:r>
                  <a:rPr lang="en-US" i="0" dirty="0"/>
                  <a:t> </a:t>
                </a:r>
                <a:r>
                  <a:rPr lang="en-US" i="0" dirty="0" err="1"/>
                  <a:t>vào</a:t>
                </a:r>
                <a:r>
                  <a:rPr lang="en-US" i="0" dirty="0"/>
                  <a:t> </a:t>
                </a:r>
                <a:r>
                  <a:rPr lang="en-US" i="0" dirty="0" err="1"/>
                  <a:t>một</a:t>
                </a:r>
                <a:r>
                  <a:rPr lang="en-US" i="0" dirty="0"/>
                  <a:t> </a:t>
                </a:r>
                <a:r>
                  <a:rPr lang="en-US" i="0" dirty="0" err="1"/>
                  <a:t>lượng</a:t>
                </a:r>
                <a:r>
                  <a:rPr lang="en-US" i="0" dirty="0"/>
                  <a:t> </a:t>
                </a:r>
                <a:r>
                  <a:rPr lang="en-US" i="0" dirty="0" err="1"/>
                  <a:t>nhiễu</a:t>
                </a:r>
                <a:r>
                  <a:rPr lang="en-US" i="0" dirty="0"/>
                  <a:t> epsilon </a:t>
                </a:r>
                <a:r>
                  <a:rPr lang="en-US" i="0" dirty="0" err="1"/>
                  <a:t>giống</a:t>
                </a:r>
                <a:r>
                  <a:rPr lang="en-US" i="0" dirty="0"/>
                  <a:t> </a:t>
                </a:r>
                <a:r>
                  <a:rPr lang="en-US" i="0" dirty="0" err="1"/>
                  <a:t>ví</a:t>
                </a:r>
                <a:r>
                  <a:rPr lang="en-US" i="0" dirty="0"/>
                  <a:t> </a:t>
                </a:r>
                <a:r>
                  <a:rPr lang="en-US" i="0" dirty="0" err="1"/>
                  <a:t>dụ</a:t>
                </a:r>
                <a:r>
                  <a:rPr lang="en-US" i="0" dirty="0"/>
                  <a:t> </a:t>
                </a:r>
                <a:r>
                  <a:rPr lang="en-US" i="0" dirty="0" err="1"/>
                  <a:t>trước</a:t>
                </a:r>
                <a:r>
                  <a:rPr lang="en-US" i="0" dirty="0"/>
                  <a:t>. Ta </a:t>
                </a:r>
                <a:r>
                  <a:rPr lang="en-US" i="0" dirty="0" err="1"/>
                  <a:t>nhắc</a:t>
                </a:r>
                <a:r>
                  <a:rPr lang="en-US" i="0" dirty="0"/>
                  <a:t> </a:t>
                </a:r>
                <a:r>
                  <a:rPr lang="en-US" i="0" dirty="0" err="1"/>
                  <a:t>lại</a:t>
                </a:r>
                <a:r>
                  <a:rPr lang="en-US" i="0" dirty="0"/>
                  <a:t> </a:t>
                </a:r>
                <a:r>
                  <a:rPr lang="en-US" i="0" dirty="0" err="1"/>
                  <a:t>lưu</a:t>
                </a:r>
                <a:r>
                  <a:rPr lang="en-US" i="0" dirty="0"/>
                  <a:t> ý, </a:t>
                </a:r>
                <a:r>
                  <a:rPr lang="en-US" i="0" dirty="0" err="1"/>
                  <a:t>t</a:t>
                </a:r>
                <a:r>
                  <a:rPr lang="en-US" sz="1200" i="0" dirty="0" err="1"/>
                  <a:t>rong</a:t>
                </a:r>
                <a:r>
                  <a:rPr lang="en-US" sz="1200" i="0" dirty="0"/>
                  <a:t> </a:t>
                </a:r>
                <a:r>
                  <a:rPr lang="en-US" sz="1200" i="0" dirty="0" err="1"/>
                  <a:t>ví</a:t>
                </a:r>
                <a:r>
                  <a:rPr lang="en-US" sz="1200" i="0" dirty="0"/>
                  <a:t> </a:t>
                </a:r>
                <a:r>
                  <a:rPr lang="en-US" sz="1200" i="0" dirty="0" err="1"/>
                  <a:t>dụ</a:t>
                </a:r>
                <a:r>
                  <a:rPr lang="en-US" sz="1200" i="0" dirty="0"/>
                  <a:t> </a:t>
                </a:r>
                <a:r>
                  <a:rPr lang="en-US" sz="1200" i="0" dirty="0" err="1"/>
                  <a:t>này</a:t>
                </a:r>
                <a:r>
                  <a:rPr lang="en-US" sz="1200" i="0" dirty="0"/>
                  <a:t>, ta </a:t>
                </a:r>
                <a:r>
                  <a:rPr lang="en-US" sz="1200" i="0" dirty="0" err="1"/>
                  <a:t>sử</a:t>
                </a:r>
                <a:r>
                  <a:rPr lang="en-US" sz="1200" i="0" dirty="0"/>
                  <a:t> </a:t>
                </a:r>
                <a:r>
                  <a:rPr lang="en-US" sz="1200" i="0" dirty="0" err="1"/>
                  <a:t>dụng</a:t>
                </a:r>
                <a:r>
                  <a:rPr lang="en-US" sz="1200" i="0" dirty="0"/>
                  <a:t> </a:t>
                </a:r>
                <a:r>
                  <a:rPr lang="en-US" sz="1200" i="0" dirty="0" err="1"/>
                  <a:t>hàm</a:t>
                </a:r>
                <a:r>
                  <a:rPr lang="en-US" sz="1200" i="0" dirty="0"/>
                  <a:t> </a:t>
                </a:r>
                <a:r>
                  <a:rPr lang="en-US" sz="1200" i="0">
                    <a:latin typeface="Cambria Math" panose="02040503050406030204" pitchFamily="18" charset="0"/>
                    <a:ea typeface="Cambria Math" panose="02040503050406030204" pitchFamily="18" charset="0"/>
                  </a:rPr>
                  <a:t>f</a:t>
                </a:r>
                <a:r>
                  <a:rPr lang="en-US" sz="1200" i="0" dirty="0"/>
                  <a:t> </a:t>
                </a:r>
                <a:r>
                  <a:rPr lang="en-US" sz="1200" i="0" dirty="0" err="1"/>
                  <a:t>và</a:t>
                </a:r>
                <a:r>
                  <a:rPr lang="en-US" sz="1200" i="0" dirty="0"/>
                  <a:t> </a:t>
                </a:r>
                <a:r>
                  <a:rPr lang="en-US" sz="1200" i="0" dirty="0" err="1"/>
                  <a:t>tự</a:t>
                </a:r>
                <a:r>
                  <a:rPr lang="en-US" sz="1200" i="0" dirty="0"/>
                  <a:t> </a:t>
                </a:r>
                <a:r>
                  <a:rPr lang="en-US" sz="1200" i="0" dirty="0" err="1"/>
                  <a:t>phát</a:t>
                </a:r>
                <a:r>
                  <a:rPr lang="en-US" sz="1200" i="0" dirty="0"/>
                  <a:t> </a:t>
                </a:r>
                <a:r>
                  <a:rPr lang="en-US" sz="1200" i="0" dirty="0" err="1"/>
                  <a:t>sinh</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en-US" sz="1200" i="0" dirty="0"/>
                  <a:t> để </a:t>
                </a:r>
                <a:r>
                  <a:rPr lang="en-US" sz="1200" i="0" dirty="0" err="1"/>
                  <a:t>xây</a:t>
                </a:r>
                <a:r>
                  <a:rPr lang="en-US" sz="1200" i="0" dirty="0"/>
                  <a:t> </a:t>
                </a:r>
                <a:r>
                  <a:rPr lang="en-US" sz="1200" i="0" dirty="0" err="1"/>
                  <a:t>dựng</a:t>
                </a:r>
                <a:r>
                  <a:rPr lang="en-US" sz="1200" i="0" dirty="0"/>
                  <a:t> </a:t>
                </a: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minh</a:t>
                </a:r>
                <a:r>
                  <a:rPr lang="en-US" sz="1200" i="0" dirty="0"/>
                  <a:t> </a:t>
                </a:r>
                <a:r>
                  <a:rPr lang="en-US" sz="1200" i="0" dirty="0" err="1"/>
                  <a:t>họa</a:t>
                </a:r>
                <a:r>
                  <a:rPr lang="en-US" sz="1200" i="0" dirty="0"/>
                  <a:t>. Trong </a:t>
                </a:r>
                <a:r>
                  <a:rPr lang="en-US" sz="1200" i="0" dirty="0" err="1"/>
                  <a:t>thực</a:t>
                </a:r>
                <a:r>
                  <a:rPr lang="en-US" sz="1200" i="0" dirty="0"/>
                  <a:t> </a:t>
                </a:r>
                <a:r>
                  <a:rPr lang="en-US" sz="1200" i="0" dirty="0" err="1"/>
                  <a:t>tế</a:t>
                </a:r>
                <a:r>
                  <a:rPr lang="en-US" sz="1200" i="0" dirty="0"/>
                  <a:t>, </a:t>
                </a:r>
                <a:r>
                  <a:rPr lang="en-US" sz="1200" i="0" dirty="0" err="1"/>
                  <a:t>khi</a:t>
                </a:r>
                <a:r>
                  <a:rPr lang="en-US" sz="1200" i="0" dirty="0"/>
                  <a:t> </a:t>
                </a:r>
                <a:r>
                  <a:rPr lang="en-US" sz="1200" i="0" dirty="0" err="1"/>
                  <a:t>thu</a:t>
                </a:r>
                <a:r>
                  <a:rPr lang="en-US" sz="1200" i="0" dirty="0"/>
                  <a:t> </a:t>
                </a:r>
                <a:r>
                  <a:rPr lang="en-US" sz="1200" i="0" dirty="0" err="1"/>
                  <a:t>thập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cho</a:t>
                </a:r>
                <a:r>
                  <a:rPr lang="en-US" sz="1200" i="0" dirty="0"/>
                  <a:t> </a:t>
                </a:r>
                <a:r>
                  <a:rPr lang="en-US" sz="1200" i="0" dirty="0" err="1"/>
                  <a:t>bài</a:t>
                </a:r>
                <a:r>
                  <a:rPr lang="en-US" sz="1200" i="0" dirty="0"/>
                  <a:t> </a:t>
                </a:r>
                <a:r>
                  <a:rPr lang="en-US" sz="1200" i="0" dirty="0" err="1"/>
                  <a:t>toán</a:t>
                </a:r>
                <a:r>
                  <a:rPr lang="en-US" sz="1200" i="0" dirty="0"/>
                  <a:t> </a:t>
                </a:r>
                <a:r>
                  <a:rPr lang="en-US" sz="1200" i="0" dirty="0" err="1"/>
                  <a:t>cần</a:t>
                </a:r>
                <a:r>
                  <a:rPr lang="en-US" sz="1200" i="0" dirty="0"/>
                  <a:t> </a:t>
                </a:r>
                <a:r>
                  <a:rPr lang="en-US" sz="1200" i="0" dirty="0" err="1"/>
                  <a:t>giải</a:t>
                </a:r>
                <a:r>
                  <a:rPr lang="en-US" sz="1200" i="0" dirty="0"/>
                  <a:t> </a:t>
                </a:r>
                <a:r>
                  <a:rPr lang="en-US" sz="1200" i="0" dirty="0" err="1"/>
                  <a:t>quyết</a:t>
                </a:r>
                <a:r>
                  <a:rPr lang="en-US" sz="1200" i="0" dirty="0"/>
                  <a:t>, ta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giá</a:t>
                </a:r>
                <a:r>
                  <a:rPr lang="en-US" sz="1200" i="0" dirty="0"/>
                  <a:t> </a:t>
                </a:r>
                <a:r>
                  <a:rPr lang="en-US" sz="1200" i="0" dirty="0" err="1"/>
                  <a:t>trị</a:t>
                </a:r>
                <a:r>
                  <a:rPr lang="en-US" sz="1200" i="0" dirty="0"/>
                  <a:t> </a:t>
                </a:r>
                <a:r>
                  <a:rPr lang="en-US" sz="1200" i="0" dirty="0" err="1"/>
                  <a:t>đích</a:t>
                </a:r>
                <a:r>
                  <a:rPr lang="en-US" sz="1200" i="0" dirty="0"/>
                  <a:t> </a:t>
                </a:r>
                <a:r>
                  <a:rPr lang="en-US" sz="1200" i="0">
                    <a:latin typeface="Cambria Math" panose="02040503050406030204" pitchFamily="18" charset="0"/>
                  </a:rPr>
                  <a:t>t</a:t>
                </a:r>
                <a:r>
                  <a:rPr lang="ar-BH" sz="1200" i="0">
                    <a:latin typeface="Cambria Math" panose="02040503050406030204" pitchFamily="18" charset="0"/>
                  </a:rPr>
                  <a:t>^((i))</a:t>
                </a:r>
                <a:r>
                  <a:rPr lang="en-US" sz="1200" i="0" dirty="0"/>
                  <a:t> </a:t>
                </a:r>
                <a:r>
                  <a:rPr lang="en-US" sz="1200" i="0" dirty="0" err="1"/>
                  <a:t>của</a:t>
                </a:r>
                <a:r>
                  <a:rPr lang="en-US" sz="1200" i="0" dirty="0"/>
                  <a:t> </a:t>
                </a:r>
                <a:r>
                  <a:rPr lang="en-US" sz="1200" i="0" dirty="0" err="1"/>
                  <a:t>mỗi</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với</a:t>
                </a:r>
                <a:r>
                  <a:rPr lang="en-US" sz="1200" i="0" dirty="0"/>
                  <a:t> </a:t>
                </a:r>
                <a:r>
                  <a:rPr lang="en-US" sz="1200" i="0" dirty="0" err="1"/>
                  <a:t>đặc</a:t>
                </a:r>
                <a:r>
                  <a:rPr lang="en-US" sz="1200" i="0" dirty="0"/>
                  <a:t> </a:t>
                </a:r>
                <a:r>
                  <a:rPr lang="en-US" sz="1200" i="0" dirty="0" err="1"/>
                  <a:t>trưng</a:t>
                </a:r>
                <a:r>
                  <a:rPr lang="en-US" sz="1200" i="0" dirty="0"/>
                  <a:t> </a:t>
                </a:r>
                <a:r>
                  <a:rPr lang="en-US" sz="1200" i="0">
                    <a:latin typeface="Cambria Math" panose="02040503050406030204" pitchFamily="18" charset="0"/>
                  </a:rPr>
                  <a:t>x^((i))</a:t>
                </a:r>
                <a:r>
                  <a:rPr lang="en-US" sz="1200" i="0" dirty="0"/>
                  <a:t> </a:t>
                </a:r>
                <a:r>
                  <a:rPr lang="en-US" sz="1200" i="0" dirty="0" err="1"/>
                  <a:t>chứ</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tính</a:t>
                </a:r>
                <a:r>
                  <a:rPr lang="en-US" sz="1200" i="0" dirty="0"/>
                  <a:t> </a:t>
                </a:r>
                <a:r>
                  <a:rPr lang="en-US" sz="1200" i="0" dirty="0" err="1"/>
                  <a:t>được</a:t>
                </a:r>
                <a:r>
                  <a:rPr lang="en-US" sz="1200" i="0" dirty="0"/>
                  <a:t> </a:t>
                </a:r>
                <a:r>
                  <a:rPr lang="en-US" sz="1200" i="0">
                    <a:latin typeface="Cambria Math" panose="02040503050406030204" pitchFamily="18" charset="0"/>
                    <a:ea typeface="Cambria Math" panose="02040503050406030204" pitchFamily="18" charset="0"/>
                  </a:rPr>
                  <a:t>f(</a:t>
                </a:r>
                <a:r>
                  <a:rPr lang="en-US" sz="1200" i="0">
                    <a:latin typeface="Cambria Math" panose="02040503050406030204" pitchFamily="18" charset="0"/>
                  </a:rPr>
                  <a:t>x^((i)) )</a:t>
                </a:r>
                <a:r>
                  <a:rPr lang="en-US" sz="1200" i="0" dirty="0"/>
                  <a:t> </a:t>
                </a:r>
                <a:r>
                  <a:rPr lang="en-US" sz="1200" i="0" dirty="0" err="1"/>
                  <a:t>và</a:t>
                </a:r>
                <a:r>
                  <a:rPr lang="en-US" sz="1200" i="0" dirty="0"/>
                  <a:t> </a:t>
                </a:r>
                <a:r>
                  <a:rPr lang="en-US" sz="1200" i="0" dirty="0" err="1"/>
                  <a:t>cũng</a:t>
                </a:r>
                <a:r>
                  <a:rPr lang="en-US" sz="1200" i="0" dirty="0"/>
                  <a:t> </a:t>
                </a:r>
                <a:r>
                  <a:rPr lang="en-US" sz="1200" i="0" dirty="0" err="1"/>
                  <a:t>không</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thu</a:t>
                </a:r>
                <a:r>
                  <a:rPr lang="en-US" sz="1200" i="0" dirty="0"/>
                  <a:t> </a:t>
                </a:r>
                <a:r>
                  <a:rPr lang="en-US" sz="1200" i="0" dirty="0" err="1"/>
                  <a:t>thập</a:t>
                </a:r>
                <a:r>
                  <a:rPr lang="en-US" sz="1200" i="0" dirty="0"/>
                  <a:t> </a:t>
                </a:r>
                <a:r>
                  <a:rPr lang="en-US" sz="1200" i="0" dirty="0" err="1"/>
                  <a:t>có</a:t>
                </a:r>
                <a:r>
                  <a:rPr lang="en-US" sz="1200" i="0" dirty="0"/>
                  <a:t> </a:t>
                </a:r>
                <a:r>
                  <a:rPr lang="en-US" sz="1200" i="0" dirty="0" err="1"/>
                  <a:t>chứa</a:t>
                </a:r>
                <a:r>
                  <a:rPr lang="en-US" sz="1200" i="0" dirty="0"/>
                  <a:t> </a:t>
                </a:r>
                <a:r>
                  <a:rPr lang="en-US" sz="1200" i="0" dirty="0" err="1"/>
                  <a:t>lượng</a:t>
                </a:r>
                <a:r>
                  <a:rPr lang="en-US" sz="1200" i="0" dirty="0"/>
                  <a:t> </a:t>
                </a:r>
                <a:r>
                  <a:rPr lang="en-US" sz="1200" i="0" dirty="0" err="1"/>
                  <a:t>nhiễu</a:t>
                </a:r>
                <a:r>
                  <a:rPr lang="en-US" sz="1200" i="0" dirty="0"/>
                  <a:t> </a:t>
                </a:r>
                <a:r>
                  <a:rPr lang="en-US" sz="1200" i="0">
                    <a:latin typeface="Cambria Math" panose="02040503050406030204" pitchFamily="18" charset="0"/>
                    <a:ea typeface="Cambria Math" panose="02040503050406030204" pitchFamily="18" charset="0"/>
                  </a:rPr>
                  <a:t>ε</a:t>
                </a:r>
                <a:r>
                  <a:rPr lang="ar-BH" sz="1200" i="0">
                    <a:latin typeface="Cambria Math" panose="02040503050406030204" pitchFamily="18" charset="0"/>
                    <a:ea typeface="Cambria Math" panose="02040503050406030204" pitchFamily="18" charset="0"/>
                  </a:rPr>
                  <a:t>^(</a:t>
                </a:r>
                <a:r>
                  <a:rPr lang="ar-BH" sz="1200" i="0">
                    <a:latin typeface="Cambria Math" panose="02040503050406030204" pitchFamily="18" charset="0"/>
                  </a:rPr>
                  <a:t>(i))</a:t>
                </a:r>
                <a:r>
                  <a:rPr lang="en-US" sz="1200" i="0" dirty="0"/>
                  <a:t> </a:t>
                </a:r>
                <a:r>
                  <a:rPr lang="en-US" sz="1200" i="0" dirty="0" err="1"/>
                  <a:t>tuân</a:t>
                </a:r>
                <a:r>
                  <a:rPr lang="en-US" sz="1200" i="0" dirty="0"/>
                  <a:t> </a:t>
                </a:r>
                <a:r>
                  <a:rPr lang="en-US" sz="1200" i="0" dirty="0" err="1"/>
                  <a:t>theo</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nào</a:t>
                </a:r>
                <a:r>
                  <a:rPr lang="en-US" sz="1200" i="0" dirty="0"/>
                  <a:t>.</a:t>
                </a:r>
              </a:p>
              <a:p>
                <a:pPr marL="0" lvl="0" indent="0" algn="l" rtl="0">
                  <a:spcBef>
                    <a:spcPts val="0"/>
                  </a:spcBef>
                  <a:spcAft>
                    <a:spcPts val="0"/>
                  </a:spcAft>
                  <a:buNone/>
                </a:pPr>
                <a:endParaRPr lang="en-US" sz="1200" i="0" dirty="0"/>
              </a:p>
              <a:p>
                <a:pPr marL="0" lvl="0" indent="0" algn="l" rtl="0">
                  <a:spcBef>
                    <a:spcPts val="0"/>
                  </a:spcBef>
                  <a:spcAft>
                    <a:spcPts val="0"/>
                  </a:spcAft>
                  <a:buNone/>
                </a:pPr>
                <a:r>
                  <a:rPr lang="en-US" sz="1200" i="0" dirty="0" err="1"/>
                  <a:t>Tập</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gồm</a:t>
                </a:r>
                <a:r>
                  <a:rPr lang="en-US" sz="1200" i="0" dirty="0"/>
                  <a:t> 50 </a:t>
                </a:r>
                <a:r>
                  <a:rPr lang="en-US" sz="1200" i="0" dirty="0" err="1"/>
                  <a:t>điểm</a:t>
                </a:r>
                <a:r>
                  <a:rPr lang="en-US" sz="1200" i="0" dirty="0"/>
                  <a:t> </a:t>
                </a:r>
                <a:r>
                  <a:rPr lang="en-US" sz="1200" i="0" dirty="0" err="1"/>
                  <a:t>dữ</a:t>
                </a:r>
                <a:r>
                  <a:rPr lang="en-US" sz="1200" i="0" dirty="0"/>
                  <a:t> </a:t>
                </a:r>
                <a:r>
                  <a:rPr lang="en-US" sz="1200" i="0" dirty="0" err="1"/>
                  <a:t>liệu</a:t>
                </a:r>
                <a:r>
                  <a:rPr lang="en-US" sz="1200" i="0" dirty="0"/>
                  <a:t> </a:t>
                </a:r>
                <a:r>
                  <a:rPr lang="en-US" sz="1200" i="0" dirty="0" err="1"/>
                  <a:t>được</a:t>
                </a:r>
                <a:r>
                  <a:rPr lang="en-US" sz="1200" i="0" dirty="0"/>
                  <a:t> </a:t>
                </a:r>
                <a:r>
                  <a:rPr lang="en-US" sz="1200" i="0" dirty="0" err="1"/>
                  <a:t>phát</a:t>
                </a:r>
                <a:r>
                  <a:rPr lang="en-US" sz="1200" i="0" dirty="0"/>
                  <a:t> </a:t>
                </a:r>
                <a:r>
                  <a:rPr lang="en-US" sz="1200" i="0" dirty="0" err="1"/>
                  <a:t>sinh</a:t>
                </a:r>
                <a:r>
                  <a:rPr lang="en-US" sz="1200" i="0" dirty="0"/>
                  <a:t> </a:t>
                </a:r>
                <a:r>
                  <a:rPr lang="en-US" sz="1200" i="0" dirty="0" err="1"/>
                  <a:t>ra</a:t>
                </a:r>
                <a:r>
                  <a:rPr lang="en-US" sz="1200" i="0" dirty="0"/>
                  <a:t> </a:t>
                </a:r>
                <a:r>
                  <a:rPr lang="en-US" sz="1200" i="0" dirty="0" err="1"/>
                  <a:t>như</a:t>
                </a:r>
                <a:r>
                  <a:rPr lang="en-US" sz="1200" i="0" dirty="0"/>
                  <a:t> </a:t>
                </a:r>
                <a:r>
                  <a:rPr lang="en-US" sz="1200" i="0" dirty="0" err="1"/>
                  <a:t>sau</a:t>
                </a:r>
                <a:r>
                  <a:rPr lang="en-US" sz="1200" i="0" dirty="0"/>
                  <a:t>. Trong </a:t>
                </a:r>
                <a:r>
                  <a:rPr lang="en-US" sz="1200" i="0" dirty="0" err="1"/>
                  <a:t>thực</a:t>
                </a:r>
                <a:r>
                  <a:rPr lang="en-US" sz="1200" i="0" dirty="0"/>
                  <a:t> </a:t>
                </a:r>
                <a:r>
                  <a:rPr lang="en-US" sz="1200" i="0" dirty="0" err="1"/>
                  <a:t>tế</a:t>
                </a:r>
                <a:r>
                  <a:rPr lang="en-US" sz="1200" i="0" dirty="0"/>
                  <a:t>, ta </a:t>
                </a:r>
                <a:r>
                  <a:rPr lang="en-US" sz="1200" i="0" dirty="0" err="1"/>
                  <a:t>sẽ</a:t>
                </a:r>
                <a:r>
                  <a:rPr lang="en-US" sz="1200" i="0" dirty="0"/>
                  <a:t> </a:t>
                </a:r>
                <a:r>
                  <a:rPr lang="en-US" sz="1200" i="0" dirty="0" err="1"/>
                  <a:t>chỉ</a:t>
                </a:r>
                <a:r>
                  <a:rPr lang="en-US" sz="1200" i="0" dirty="0"/>
                  <a:t> </a:t>
                </a:r>
                <a:r>
                  <a:rPr lang="en-US" sz="1200" i="0" dirty="0" err="1"/>
                  <a:t>quan</a:t>
                </a:r>
                <a:r>
                  <a:rPr lang="en-US" sz="1200" i="0" dirty="0"/>
                  <a:t> </a:t>
                </a:r>
                <a:r>
                  <a:rPr lang="en-US" sz="1200" i="0" dirty="0" err="1"/>
                  <a:t>sát</a:t>
                </a:r>
                <a:r>
                  <a:rPr lang="en-US" sz="1200" i="0" dirty="0"/>
                  <a:t> </a:t>
                </a:r>
                <a:r>
                  <a:rPr lang="en-US" sz="1200" i="0" dirty="0" err="1"/>
                  <a:t>được</a:t>
                </a:r>
                <a:r>
                  <a:rPr lang="en-US" sz="1200" i="0" dirty="0"/>
                  <a:t> </a:t>
                </a:r>
                <a:r>
                  <a:rPr lang="en-US" sz="1200" i="0" dirty="0" err="1"/>
                  <a:t>các</a:t>
                </a:r>
                <a:r>
                  <a:rPr lang="en-US" sz="1200" i="0" dirty="0"/>
                  <a:t> </a:t>
                </a:r>
                <a:r>
                  <a:rPr lang="en-US" sz="1200" i="0" dirty="0" err="1"/>
                  <a:t>cặp</a:t>
                </a:r>
                <a:r>
                  <a:rPr lang="en-US" sz="1200" i="0" dirty="0"/>
                  <a:t> </a:t>
                </a:r>
                <a:r>
                  <a:rPr lang="en-US" sz="1200" i="0" dirty="0" err="1"/>
                  <a:t>giá</a:t>
                </a:r>
                <a:r>
                  <a:rPr lang="en-US" sz="1200" i="0" dirty="0"/>
                  <a:t> </a:t>
                </a:r>
                <a:r>
                  <a:rPr lang="en-US" sz="1200" i="0" dirty="0" err="1"/>
                  <a:t>trị</a:t>
                </a:r>
                <a:r>
                  <a:rPr lang="en-US" sz="1200" i="0" dirty="0"/>
                  <a:t> </a:t>
                </a:r>
                <a:r>
                  <a:rPr lang="en-US" sz="1200" i="0" dirty="0" err="1"/>
                  <a:t>x_i</a:t>
                </a:r>
                <a:r>
                  <a:rPr lang="en-US" sz="1200" i="0" dirty="0"/>
                  <a:t>, </a:t>
                </a:r>
                <a:r>
                  <a:rPr lang="en-US" sz="1200" i="0" dirty="0" err="1"/>
                  <a:t>t_i</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này</a:t>
                </a:r>
                <a:r>
                  <a:rPr lang="en-US" sz="1200" i="0" dirty="0"/>
                  <a:t> </a:t>
                </a:r>
                <a:r>
                  <a:rPr lang="en-US" sz="1200" i="0" dirty="0" err="1"/>
                  <a:t>chức</a:t>
                </a:r>
                <a:r>
                  <a:rPr lang="en-US" sz="1200" i="0" dirty="0"/>
                  <a:t> </a:t>
                </a:r>
                <a:r>
                  <a:rPr lang="en-US" sz="1200" i="0" dirty="0" err="1"/>
                  <a:t>không</a:t>
                </a:r>
                <a:r>
                  <a:rPr lang="en-US" sz="1200" i="0" dirty="0"/>
                  <a:t> </a:t>
                </a:r>
                <a:r>
                  <a:rPr lang="en-US" sz="1200" i="0" dirty="0" err="1"/>
                  <a:t>thể</a:t>
                </a:r>
                <a:r>
                  <a:rPr lang="en-US" sz="1200" i="0" dirty="0"/>
                  <a:t> </a:t>
                </a:r>
                <a:r>
                  <a:rPr lang="en-US" sz="1200" i="0" dirty="0" err="1"/>
                  <a:t>biết</a:t>
                </a:r>
                <a:r>
                  <a:rPr lang="en-US" sz="1200" i="0" dirty="0"/>
                  <a:t> </a:t>
                </a:r>
                <a:r>
                  <a:rPr lang="en-US" sz="1200" i="0" dirty="0" err="1"/>
                  <a:t>được</a:t>
                </a:r>
                <a:r>
                  <a:rPr lang="en-US" sz="1200" i="0" dirty="0"/>
                  <a:t> </a:t>
                </a:r>
                <a:r>
                  <a:rPr lang="en-US" sz="1200" i="0" dirty="0" err="1"/>
                  <a:t>hàm</a:t>
                </a:r>
                <a:r>
                  <a:rPr lang="en-US" sz="1200" i="0" dirty="0"/>
                  <a:t> </a:t>
                </a:r>
                <a:r>
                  <a:rPr lang="en-US" sz="1200" i="0" dirty="0" err="1"/>
                  <a:t>đích</a:t>
                </a:r>
                <a:r>
                  <a:rPr lang="en-US" sz="1200" i="0" dirty="0"/>
                  <a:t> </a:t>
                </a:r>
                <a:r>
                  <a:rPr lang="en-US" sz="1200" i="0" dirty="0" err="1"/>
                  <a:t>trông</a:t>
                </a:r>
                <a:r>
                  <a:rPr lang="en-US" sz="1200" i="0" dirty="0"/>
                  <a:t> </a:t>
                </a:r>
                <a:r>
                  <a:rPr lang="en-US" sz="1200" i="0" dirty="0" err="1"/>
                  <a:t>như</a:t>
                </a:r>
                <a:r>
                  <a:rPr lang="en-US" sz="1200" i="0" dirty="0"/>
                  <a:t> </a:t>
                </a:r>
                <a:r>
                  <a:rPr lang="en-US" sz="1200" i="0" dirty="0" err="1"/>
                  <a:t>thế</a:t>
                </a:r>
                <a:r>
                  <a:rPr lang="en-US" sz="1200" i="0" dirty="0"/>
                  <a:t> </a:t>
                </a:r>
                <a:r>
                  <a:rPr lang="en-US" sz="1200" i="0" dirty="0" err="1"/>
                  <a:t>nào</a:t>
                </a:r>
                <a:r>
                  <a:rPr lang="en-US" sz="1200" i="0" dirty="0"/>
                  <a:t>, </a:t>
                </a:r>
                <a:r>
                  <a:rPr lang="en-US" sz="1200" i="0" dirty="0" err="1"/>
                  <a:t>cũng</a:t>
                </a:r>
                <a:r>
                  <a:rPr lang="en-US" sz="1200" i="0" dirty="0"/>
                  <a:t> </a:t>
                </a:r>
                <a:r>
                  <a:rPr lang="en-US" sz="1200" i="0" dirty="0" err="1"/>
                  <a:t>như</a:t>
                </a:r>
                <a:r>
                  <a:rPr lang="en-US" sz="1200" i="0" dirty="0"/>
                  <a:t> </a:t>
                </a:r>
                <a:r>
                  <a:rPr lang="en-US" sz="1200" i="0" dirty="0" err="1"/>
                  <a:t>phân</a:t>
                </a:r>
                <a:r>
                  <a:rPr lang="en-US" sz="1200" i="0" dirty="0"/>
                  <a:t> </a:t>
                </a:r>
                <a:r>
                  <a:rPr lang="en-US" sz="1200" i="0" dirty="0" err="1"/>
                  <a:t>phối</a:t>
                </a:r>
                <a:r>
                  <a:rPr lang="en-US" sz="1200" i="0" dirty="0"/>
                  <a:t> </a:t>
                </a:r>
                <a:r>
                  <a:rPr lang="en-US" sz="1200" i="0" dirty="0" err="1"/>
                  <a:t>của</a:t>
                </a:r>
                <a:r>
                  <a:rPr lang="en-US" sz="1200" i="0" dirty="0"/>
                  <a:t> </a:t>
                </a:r>
                <a:r>
                  <a:rPr lang="en-US" sz="1200" i="0" dirty="0" err="1"/>
                  <a:t>nhiễu</a:t>
                </a:r>
                <a:r>
                  <a:rPr lang="en-US" sz="1200" i="0" dirty="0"/>
                  <a:t> </a:t>
                </a:r>
                <a:r>
                  <a:rPr lang="en-US" sz="1200" i="0" dirty="0" err="1"/>
                  <a:t>ra</a:t>
                </a:r>
                <a:r>
                  <a:rPr lang="en-US" sz="1200" i="0" dirty="0"/>
                  <a:t> </a:t>
                </a:r>
                <a:r>
                  <a:rPr lang="en-US" sz="1200" i="0" dirty="0" err="1"/>
                  <a:t>sao</a:t>
                </a:r>
                <a:r>
                  <a:rPr lang="en-US" sz="1200" i="0" dirty="0"/>
                  <a:t>.</a:t>
                </a:r>
                <a:endParaRPr i="0" dirty="0"/>
              </a:p>
            </p:txBody>
          </p:sp>
        </mc:Fallback>
      </mc:AlternateContent>
      <p:sp>
        <p:nvSpPr>
          <p:cNvPr id="371" name="Google Shape;371;p5:notes">
            <a:extLst>
              <a:ext uri="{FF2B5EF4-FFF2-40B4-BE49-F238E27FC236}">
                <a16:creationId xmlns:a16="http://schemas.microsoft.com/office/drawing/2014/main" id="{94DBD3D3-9075-1537-D725-BF01BAC95F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93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88C59703-F75A-D339-EA30-9F2046EC2400}"/>
            </a:ext>
          </a:extLst>
        </p:cNvPr>
        <p:cNvGrpSpPr/>
        <p:nvPr/>
      </p:nvGrpSpPr>
      <p:grpSpPr>
        <a:xfrm>
          <a:off x="0" y="0"/>
          <a:ext cx="0" cy="0"/>
          <a:chOff x="0" y="0"/>
          <a:chExt cx="0" cy="0"/>
        </a:xfrm>
      </p:grpSpPr>
      <p:sp>
        <p:nvSpPr>
          <p:cNvPr id="352" name="Google Shape;352;p3:notes">
            <a:extLst>
              <a:ext uri="{FF2B5EF4-FFF2-40B4-BE49-F238E27FC236}">
                <a16:creationId xmlns:a16="http://schemas.microsoft.com/office/drawing/2014/main" id="{F6E323CC-20E6-CA60-2038-1F725163931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3" name="Google Shape;353;p3:notes">
            <a:extLst>
              <a:ext uri="{FF2B5EF4-FFF2-40B4-BE49-F238E27FC236}">
                <a16:creationId xmlns:a16="http://schemas.microsoft.com/office/drawing/2014/main" id="{B7C7A9AC-9D4B-8865-1A5A-07152BD332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846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1" name="Google Shape;3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vi-VN" sz="1000" b="0" dirty="0"/>
              <a:t>Câu hỏi về Giới hạn (Hạn chế)</a:t>
            </a:r>
          </a:p>
          <a:p>
            <a:endParaRPr lang="vi-VN" sz="1000" b="0" dirty="0"/>
          </a:p>
          <a:p>
            <a:r>
              <a:rPr lang="vi-VN" sz="1000" b="0" dirty="0"/>
              <a:t>Tại sao các vector cơ sở (ví dụ: Eigenfaces) từ PCA lại mang tính "toàn thể" (holistic) và khó hiểu về mặt vật lý, khác với </a:t>
            </a:r>
          </a:p>
          <a:p>
            <a:r>
              <a:rPr lang="vi-VN" sz="1000" b="0" dirty="0"/>
              <a:t>các đặc trưng cục bộ?</a:t>
            </a:r>
          </a:p>
          <a:p>
            <a:endParaRPr lang="vi-VN" sz="1000" b="0" dirty="0"/>
          </a:p>
          <a:p>
            <a:r>
              <a:rPr lang="vi-VN" sz="1000" dirty="0"/>
              <a:t>PCA tìm cách tối đa hóa phương sai (variance) tổng thể. Để làm được điều đó, các vector cơ sở (Eigenvectors) thường phải kết hợp các phần khác nhau của đối tượng:</a:t>
            </a:r>
          </a:p>
          <a:p>
            <a:r>
              <a:rPr lang="vi-VN" sz="1000" b="1" dirty="0"/>
              <a:t>Tính Toàn thể:</a:t>
            </a:r>
            <a:r>
              <a:rPr lang="vi-VN" sz="1000" dirty="0"/>
              <a:t> Các Eigenfaces (vector cơ sở của khuôn mặt) có xu hướng mô tả toàn bộ khuôn mặt, bao gồm cả các vùng sáng và tối . Chúng biểu diễn sự thay đổi toàn cục lớn nhất trong dữ liệu, không phải các thành phần cục bộ như "mũi", "mắt", hay "đường viền".</a:t>
            </a:r>
          </a:p>
          <a:p>
            <a:r>
              <a:rPr lang="vi-VN" sz="1000" b="1" dirty="0"/>
              <a:t>Mục đích Thuần túy Toán học:</a:t>
            </a:r>
            <a:r>
              <a:rPr lang="vi-VN" sz="1000" dirty="0"/>
              <a:t> PCA không quan tâm đến cấu trúc vật lý của dữ liệu (ví dụ: một khuôn mặt bao gồm các phần như mắt, mũi), mà chỉ tìm kiếm các trục có phương sai lớn nhất.</a:t>
            </a:r>
          </a:p>
          <a:p>
            <a:endParaRPr lang="vi-VN" sz="1000" b="0" dirty="0"/>
          </a:p>
          <a:p>
            <a:endParaRPr lang="vi-VN" sz="1000" b="0" dirty="0"/>
          </a:p>
          <a:p>
            <a:r>
              <a:rPr lang="vi-VN" sz="1000" b="0" dirty="0"/>
              <a:t>Điều gì trong thuật toán PCA/SVD khiến các vector cơ sở của nó phải xuất hiện các triệt tiêu lẫn nhau (cả giá trị dương </a:t>
            </a:r>
          </a:p>
          <a:p>
            <a:r>
              <a:rPr lang="vi-VN" sz="1000" b="0" dirty="0"/>
              <a:t>và âm) thay vì chỉ là các giá trị không âm?</a:t>
            </a:r>
          </a:p>
          <a:p>
            <a:r>
              <a:rPr lang="vi-VN" sz="1200" b="0" i="0" u="none" strike="noStrike" cap="none" dirty="0">
                <a:solidFill>
                  <a:schemeClr val="dk1"/>
                </a:solidFill>
                <a:effectLst/>
                <a:latin typeface="Calibri"/>
                <a:ea typeface="Calibri"/>
                <a:cs typeface="Calibri"/>
                <a:sym typeface="Calibri"/>
              </a:rPr>
              <a:t>Cơ chế toán học của PCA/SVD là tìm kiếm các trục (vector cơ sở) </a:t>
            </a:r>
            <a:r>
              <a:rPr lang="vi-VN" sz="1200" b="1" i="0" u="none" strike="noStrike" cap="none" dirty="0">
                <a:solidFill>
                  <a:schemeClr val="dk1"/>
                </a:solidFill>
                <a:effectLst/>
                <a:latin typeface="Calibri"/>
                <a:ea typeface="Calibri"/>
                <a:cs typeface="Calibri"/>
                <a:sym typeface="Calibri"/>
              </a:rPr>
              <a:t>trực giao (Orthogonal)</a:t>
            </a:r>
            <a:r>
              <a:rPr lang="vi-VN" sz="1200" b="0" i="0" u="none" strike="noStrike" cap="none" dirty="0">
                <a:solidFill>
                  <a:schemeClr val="dk1"/>
                </a:solidFill>
                <a:effectLst/>
                <a:latin typeface="Calibri"/>
                <a:ea typeface="Calibri"/>
                <a:cs typeface="Calibri"/>
                <a:sym typeface="Calibri"/>
              </a:rPr>
              <a:t> với nhau.</a:t>
            </a:r>
          </a:p>
          <a:p>
            <a:r>
              <a:rPr lang="vi-VN" sz="1200" b="1" i="0" u="none" strike="noStrike" cap="none" dirty="0">
                <a:solidFill>
                  <a:schemeClr val="dk1"/>
                </a:solidFill>
                <a:effectLst/>
                <a:latin typeface="Calibri"/>
                <a:ea typeface="Calibri"/>
                <a:cs typeface="Calibri"/>
                <a:sym typeface="Calibri"/>
              </a:rPr>
              <a:t>Tính Trực giao:</a:t>
            </a:r>
            <a:r>
              <a:rPr lang="vi-VN" sz="1200" b="0" i="0" u="none" strike="noStrike" cap="none" dirty="0">
                <a:solidFill>
                  <a:schemeClr val="dk1"/>
                </a:solidFill>
                <a:effectLst/>
                <a:latin typeface="Calibri"/>
                <a:ea typeface="Calibri"/>
                <a:cs typeface="Calibri"/>
                <a:sym typeface="Calibri"/>
              </a:rPr>
              <a:t> Để hai vector là trực giao (vuông góc), tích vô hướng (dot product) của chúng phải bằng không. Để điều này xảy ra trong không gian đa chiều, các vector thường </a:t>
            </a:r>
            <a:r>
              <a:rPr lang="vi-VN" sz="1200" b="1" i="0" u="none" strike="noStrike" cap="none" dirty="0">
                <a:solidFill>
                  <a:schemeClr val="dk1"/>
                </a:solidFill>
                <a:effectLst/>
                <a:latin typeface="Calibri"/>
                <a:ea typeface="Calibri"/>
                <a:cs typeface="Calibri"/>
                <a:sym typeface="Calibri"/>
              </a:rPr>
              <a:t>bắt buộc</a:t>
            </a:r>
            <a:r>
              <a:rPr lang="vi-VN" sz="1200" b="0" i="0" u="none" strike="noStrike" cap="none" dirty="0">
                <a:solidFill>
                  <a:schemeClr val="dk1"/>
                </a:solidFill>
                <a:effectLst/>
                <a:latin typeface="Calibri"/>
                <a:ea typeface="Calibri"/>
                <a:cs typeface="Calibri"/>
                <a:sym typeface="Calibri"/>
              </a:rPr>
              <a:t> phải chứa cả giá trị </a:t>
            </a:r>
            <a:r>
              <a:rPr lang="vi-VN" sz="1200" b="1" i="0" u="none" strike="noStrike" cap="none" dirty="0">
                <a:solidFill>
                  <a:schemeClr val="dk1"/>
                </a:solidFill>
                <a:effectLst/>
                <a:latin typeface="Calibri"/>
                <a:ea typeface="Calibri"/>
                <a:cs typeface="Calibri"/>
                <a:sym typeface="Calibri"/>
              </a:rPr>
              <a:t>dương</a:t>
            </a:r>
            <a:r>
              <a:rPr lang="vi-VN" sz="1200" b="0" i="0" u="none" strike="noStrike" cap="none" dirty="0">
                <a:solidFill>
                  <a:schemeClr val="dk1"/>
                </a:solidFill>
                <a:effectLst/>
                <a:latin typeface="Calibri"/>
                <a:ea typeface="Calibri"/>
                <a:cs typeface="Calibri"/>
                <a:sym typeface="Calibri"/>
              </a:rPr>
              <a:t> và </a:t>
            </a:r>
            <a:r>
              <a:rPr lang="vi-VN" sz="1200" b="1" i="0" u="none" strike="noStrike" cap="none" dirty="0">
                <a:solidFill>
                  <a:schemeClr val="dk1"/>
                </a:solidFill>
                <a:effectLst/>
                <a:latin typeface="Calibri"/>
                <a:ea typeface="Calibri"/>
                <a:cs typeface="Calibri"/>
                <a:sym typeface="Calibri"/>
              </a:rPr>
              <a:t>âm</a:t>
            </a:r>
            <a:r>
              <a:rPr lang="vi-VN" sz="1200" b="0" i="0" u="none" strike="noStrike" cap="none" dirty="0">
                <a:solidFill>
                  <a:schemeClr val="dk1"/>
                </a:solidFill>
                <a:effectLst/>
                <a:latin typeface="Calibri"/>
                <a:ea typeface="Calibri"/>
                <a:cs typeface="Calibri"/>
                <a:sym typeface="Calibri"/>
              </a:rPr>
              <a:t> để chúng có thể "triệt tiêu lẫn nhau" khi tính tích vô hướng.</a:t>
            </a:r>
          </a:p>
          <a:p>
            <a:r>
              <a:rPr lang="vi-VN" sz="1200" b="1" i="0" u="none" strike="noStrike" cap="none" dirty="0">
                <a:solidFill>
                  <a:schemeClr val="dk1"/>
                </a:solidFill>
                <a:effectLst/>
                <a:latin typeface="Calibri"/>
                <a:ea typeface="Calibri"/>
                <a:cs typeface="Calibri"/>
                <a:sym typeface="Calibri"/>
              </a:rPr>
              <a:t>Vector Cơ sở:</a:t>
            </a:r>
            <a:r>
              <a:rPr lang="vi-VN" sz="1200" b="0" i="0" u="none" strike="noStrike" cap="none" dirty="0">
                <a:solidFill>
                  <a:schemeClr val="dk1"/>
                </a:solidFill>
                <a:effectLst/>
                <a:latin typeface="Calibri"/>
                <a:ea typeface="Calibri"/>
                <a:cs typeface="Calibri"/>
                <a:sym typeface="Calibri"/>
              </a:rPr>
              <a:t> Các giá trị âm và dương cho phép vector cơ sở nắm bắt được các sự biến thiên (variations) theo nhiều hướng khác nhau trong không gian dữ liệu, nhưng kết quả là chúng không còn tuân thủ ràng buộc vật lý (&gt;= 0).</a:t>
            </a:r>
          </a:p>
          <a:p>
            <a:endParaRPr lang="vi-VN" sz="1000" b="0" dirty="0"/>
          </a:p>
          <a:p>
            <a:r>
              <a:rPr lang="vi-VN" sz="1000" b="0" dirty="0"/>
              <a:t>Câu hỏi về Giải pháp và So sánh</a:t>
            </a:r>
          </a:p>
          <a:p>
            <a:endParaRPr lang="vi-VN" sz="1000" b="0" dirty="0"/>
          </a:p>
          <a:p>
            <a:r>
              <a:rPr lang="vi-VN" sz="1000" b="0" dirty="0"/>
              <a:t>Nếu dữ liệu đầu vào được biểu diễn dưới dạng ma trận không âm (ví dụ: cường độ pixel), tại sao việc sử dụng NMF lại </a:t>
            </a:r>
          </a:p>
          <a:p>
            <a:r>
              <a:rPr lang="vi-VN" sz="1000" b="0" dirty="0"/>
              <a:t>được coi là phù hợp hơn về mặt vật lý so với PCA?</a:t>
            </a:r>
          </a:p>
          <a:p>
            <a:endParaRPr lang="vi-VN" sz="1000" b="0" dirty="0"/>
          </a:p>
          <a:p>
            <a:r>
              <a:rPr lang="vi-VN" sz="1000" b="0" dirty="0"/>
              <a:t>Tiêu chí : </a:t>
            </a:r>
          </a:p>
          <a:p>
            <a:r>
              <a:rPr lang="vi-VN" sz="1000" b="0" dirty="0"/>
              <a:t>+ Ràng buộc giá trị: Bắt buộc ở nmf (V,W,H &gt;=0)</a:t>
            </a:r>
          </a:p>
          <a:p>
            <a:r>
              <a:rPr lang="vi-VN" sz="1000" b="0" dirty="0"/>
              <a:t>+ Mục đích:</a:t>
            </a:r>
          </a:p>
          <a:p>
            <a:r>
              <a:rPr lang="vi-VN" sz="1000" b="0" dirty="0"/>
              <a:t>	- PCA/SVD: </a:t>
            </a:r>
            <a:r>
              <a:rPr lang="vi-VN" sz="1000" dirty="0"/>
              <a:t>Tối đa hóa Phương sai / Tìm trục Trực giao.</a:t>
            </a:r>
          </a:p>
          <a:p>
            <a:r>
              <a:rPr lang="vi-VN" sz="1000" b="0" dirty="0"/>
              <a:t>	- NMF: </a:t>
            </a:r>
            <a:r>
              <a:rPr lang="vi-VN" sz="1000" dirty="0"/>
              <a:t>Tối thiểu hóa lỗi tái tạo (Frobenius/KL/IS) dưới ràng buộc Không âm.</a:t>
            </a:r>
          </a:p>
          <a:p>
            <a:r>
              <a:rPr lang="vi-VN" sz="1000" b="0" dirty="0"/>
              <a:t>+ Tính chất đặc trưng: </a:t>
            </a:r>
          </a:p>
          <a:p>
            <a:r>
              <a:rPr lang="vi-VN" sz="1000" b="0" dirty="0"/>
              <a:t>	- PCA/ SVD : </a:t>
            </a:r>
            <a:r>
              <a:rPr lang="en-US" sz="1000" b="1" dirty="0" err="1"/>
              <a:t>Toàn</a:t>
            </a:r>
            <a:r>
              <a:rPr lang="en-US" sz="1000" b="1" dirty="0"/>
              <a:t> </a:t>
            </a:r>
            <a:r>
              <a:rPr lang="en-US" sz="1000" b="1" dirty="0" err="1"/>
              <a:t>thể</a:t>
            </a:r>
            <a:r>
              <a:rPr lang="en-US" sz="1000" dirty="0"/>
              <a:t> (Holistic), </a:t>
            </a:r>
            <a:r>
              <a:rPr lang="en-US" sz="1000" dirty="0" err="1"/>
              <a:t>Triệt</a:t>
            </a:r>
            <a:r>
              <a:rPr lang="en-US" sz="1000" dirty="0"/>
              <a:t> </a:t>
            </a:r>
            <a:r>
              <a:rPr lang="en-US" sz="1000" dirty="0" err="1"/>
              <a:t>tiêu</a:t>
            </a:r>
            <a:r>
              <a:rPr lang="en-US" sz="1000" dirty="0"/>
              <a:t> </a:t>
            </a:r>
            <a:r>
              <a:rPr lang="en-US" sz="1000" dirty="0" err="1"/>
              <a:t>lẫn</a:t>
            </a:r>
            <a:r>
              <a:rPr lang="en-US" sz="1000" dirty="0"/>
              <a:t> </a:t>
            </a:r>
            <a:r>
              <a:rPr lang="en-US" sz="1000" dirty="0" err="1"/>
              <a:t>nhau</a:t>
            </a:r>
            <a:r>
              <a:rPr lang="en-US" sz="1000" dirty="0"/>
              <a:t>.</a:t>
            </a:r>
            <a:endParaRPr lang="vi-VN" sz="1000" dirty="0"/>
          </a:p>
          <a:p>
            <a:r>
              <a:rPr lang="vi-VN" sz="1000" b="0" dirty="0"/>
              <a:t>	- NMF: </a:t>
            </a:r>
            <a:r>
              <a:rPr lang="en-US" sz="1000" b="1" dirty="0" err="1"/>
              <a:t>Cục</a:t>
            </a:r>
            <a:r>
              <a:rPr lang="en-US" sz="1000" b="1" dirty="0"/>
              <a:t> </a:t>
            </a:r>
            <a:r>
              <a:rPr lang="en-US" sz="1000" b="1" dirty="0" err="1"/>
              <a:t>bộ</a:t>
            </a:r>
            <a:r>
              <a:rPr lang="en-US" sz="1000" dirty="0"/>
              <a:t> (Parts-based), </a:t>
            </a:r>
            <a:r>
              <a:rPr lang="en-US" sz="1000" dirty="0" err="1"/>
              <a:t>Cộng</a:t>
            </a:r>
            <a:r>
              <a:rPr lang="en-US" sz="1000" dirty="0"/>
              <a:t> </a:t>
            </a:r>
            <a:r>
              <a:rPr lang="en-US" sz="1000" dirty="0" err="1"/>
              <a:t>dồn</a:t>
            </a:r>
            <a:r>
              <a:rPr lang="en-US" sz="1000" dirty="0"/>
              <a:t> (Additive).</a:t>
            </a:r>
            <a:endParaRPr lang="vi-VN" sz="1000" dirty="0"/>
          </a:p>
          <a:p>
            <a:r>
              <a:rPr lang="vi-VN" sz="1000" b="0" dirty="0"/>
              <a:t>+ Cách diễn giải:</a:t>
            </a:r>
          </a:p>
          <a:p>
            <a:r>
              <a:rPr lang="vi-VN" sz="1000" b="0" dirty="0"/>
              <a:t>	- PCA/ SVD : Khó (phép trừ)</a:t>
            </a:r>
          </a:p>
          <a:p>
            <a:r>
              <a:rPr lang="vi-VN" sz="1000" b="0" dirty="0"/>
              <a:t>	- NMF :Dễ (phép cộng)</a:t>
            </a:r>
          </a:p>
          <a:p>
            <a:r>
              <a:rPr lang="vi-VN" sz="1000" b="0" dirty="0"/>
              <a:t>((Tính khó:</a:t>
            </a:r>
          </a:p>
          <a:p>
            <a:r>
              <a:rPr lang="vi-VN" sz="1000" b="0" dirty="0"/>
              <a:t>PCA/SVD: </a:t>
            </a:r>
            <a:r>
              <a:rPr lang="en-US" sz="1200" b="0" i="0" u="none" strike="noStrike" cap="none" dirty="0">
                <a:solidFill>
                  <a:schemeClr val="dk1"/>
                </a:solidFill>
                <a:effectLst/>
                <a:latin typeface="Calibri"/>
                <a:ea typeface="Calibri"/>
                <a:cs typeface="Calibri"/>
                <a:sym typeface="Calibri"/>
              </a:rPr>
              <a:t>V \</a:t>
            </a:r>
            <a:r>
              <a:rPr lang="en-US" sz="1200" b="0" i="0" u="none" strike="noStrike" cap="none" dirty="0" err="1">
                <a:solidFill>
                  <a:schemeClr val="dk1"/>
                </a:solidFill>
                <a:effectLst/>
                <a:latin typeface="Calibri"/>
                <a:ea typeface="Calibri"/>
                <a:cs typeface="Calibri"/>
                <a:sym typeface="Calibri"/>
              </a:rPr>
              <a:t>approx</a:t>
            </a:r>
            <a:r>
              <a:rPr lang="en-US" sz="1200" b="0" i="0" u="none" strike="noStrike" cap="none" dirty="0">
                <a:solidFill>
                  <a:schemeClr val="dk1"/>
                </a:solidFill>
                <a:effectLst/>
                <a:latin typeface="Calibri"/>
                <a:ea typeface="Calibri"/>
                <a:cs typeface="Calibri"/>
                <a:sym typeface="Calibri"/>
              </a:rPr>
              <a:t> c_</a:t>
            </a:r>
            <a:r>
              <a:rPr lang="vi-VN" sz="1200" b="0" i="0" u="none" strike="noStrike" cap="none" dirty="0">
                <a:solidFill>
                  <a:schemeClr val="dk1"/>
                </a:solidFill>
                <a:effectLst/>
                <a:latin typeface="Calibri"/>
                <a:ea typeface="Calibri"/>
                <a:cs typeface="Calibri"/>
                <a:sym typeface="Calibri"/>
              </a:rPr>
              <a:t>1.</a:t>
            </a:r>
            <a:r>
              <a:rPr lang="en-US" sz="1200" b="0" i="0" u="none" strike="noStrike" cap="none" dirty="0">
                <a:solidFill>
                  <a:schemeClr val="dk1"/>
                </a:solidFill>
                <a:effectLst/>
                <a:latin typeface="Calibri"/>
                <a:ea typeface="Calibri"/>
                <a:cs typeface="Calibri"/>
                <a:sym typeface="Calibri"/>
              </a:rPr>
              <a:t>v_1 + c_</a:t>
            </a:r>
            <a:r>
              <a:rPr lang="vi-VN" sz="1200" b="0" i="0" u="none" strike="noStrike" cap="none" dirty="0">
                <a:solidFill>
                  <a:schemeClr val="dk1"/>
                </a:solidFill>
                <a:effectLst/>
                <a:latin typeface="Calibri"/>
                <a:ea typeface="Calibri"/>
                <a:cs typeface="Calibri"/>
                <a:sym typeface="Calibri"/>
              </a:rPr>
              <a:t>2.v</a:t>
            </a:r>
            <a:r>
              <a:rPr lang="en-US" sz="1200" b="0" i="0" u="none" strike="noStrike" cap="none" dirty="0">
                <a:solidFill>
                  <a:schemeClr val="dk1"/>
                </a:solidFill>
                <a:effectLst/>
                <a:latin typeface="Calibri"/>
                <a:ea typeface="Calibri"/>
                <a:cs typeface="Calibri"/>
                <a:sym typeface="Calibri"/>
              </a:rPr>
              <a:t>_2 + </a:t>
            </a:r>
            <a:r>
              <a:rPr lang="vi-VN" sz="1200" b="0" i="0" u="none" strike="noStrike" cap="none" dirty="0">
                <a:solidFill>
                  <a:schemeClr val="dk1"/>
                </a:solidFill>
                <a:effectLst/>
                <a:latin typeface="Calibri"/>
                <a:ea typeface="Calibri"/>
                <a:cs typeface="Calibri"/>
                <a:sym typeface="Calibri"/>
              </a:rPr>
              <a:t>... Với c_i có thể âm / dương </a:t>
            </a:r>
          </a:p>
          <a:p>
            <a:r>
              <a:rPr lang="vi-VN" sz="1200" b="0" i="0" u="none" strike="noStrike" cap="none" dirty="0">
                <a:solidFill>
                  <a:schemeClr val="dk1"/>
                </a:solidFill>
                <a:effectLst/>
                <a:latin typeface="Calibri"/>
                <a:ea typeface="Calibri"/>
                <a:cs typeface="Calibri"/>
                <a:sym typeface="Calibri"/>
              </a:rPr>
              <a:t>VD: V = (0.8 x Mắt) + (-0.2 x Mũi) + .... =&gt; Khó vì phải diễn giải -0,2 x Mũi nghĩa là trừ đi mũi/ thêm bóng vào mũi =</a:t>
            </a:r>
            <a:r>
              <a:rPr lang="vi-VN" sz="1200" b="0" i="0" u="none" strike="noStrike" cap="none" dirty="0">
                <a:solidFill>
                  <a:schemeClr val="dk1"/>
                </a:solidFill>
                <a:effectLst/>
                <a:latin typeface="Calibri"/>
                <a:ea typeface="Calibri"/>
                <a:cs typeface="Calibri"/>
                <a:sym typeface="Wingdings" panose="05000000000000000000" pitchFamily="2" charset="2"/>
              </a:rPr>
              <a:t> </a:t>
            </a:r>
          </a:p>
          <a:p>
            <a:r>
              <a:rPr lang="vi-VN" sz="1200" b="0" i="0" u="none" strike="noStrike" cap="none" dirty="0">
                <a:solidFill>
                  <a:schemeClr val="dk1"/>
                </a:solidFill>
                <a:effectLst/>
                <a:latin typeface="Calibri"/>
                <a:ea typeface="Calibri"/>
                <a:cs typeface="Calibri"/>
                <a:sym typeface="Wingdings" panose="05000000000000000000" pitchFamily="2" charset="2"/>
              </a:rPr>
              <a:t>Điều này không trực quan</a:t>
            </a:r>
          </a:p>
          <a:p>
            <a:r>
              <a:rPr lang="vi-VN" sz="1200" b="0" i="0" u="none" strike="noStrike" cap="none" dirty="0">
                <a:solidFill>
                  <a:schemeClr val="dk1"/>
                </a:solidFill>
                <a:effectLst/>
                <a:latin typeface="Calibri"/>
                <a:ea typeface="Calibri"/>
                <a:cs typeface="Calibri"/>
                <a:sym typeface="Wingdings" panose="05000000000000000000" pitchFamily="2" charset="2"/>
              </a:rPr>
              <a:t>NMF: </a:t>
            </a:r>
            <a:r>
              <a:rPr lang="en-US" sz="1200" b="0" i="0" u="none" strike="noStrike" cap="none" dirty="0">
                <a:solidFill>
                  <a:schemeClr val="dk1"/>
                </a:solidFill>
                <a:effectLst/>
                <a:latin typeface="Calibri"/>
                <a:ea typeface="Calibri"/>
                <a:cs typeface="Calibri"/>
                <a:sym typeface="Calibri"/>
              </a:rPr>
              <a:t>V \</a:t>
            </a:r>
            <a:r>
              <a:rPr lang="en-US" sz="1200" b="0" i="0" u="none" strike="noStrike" cap="none" dirty="0" err="1">
                <a:solidFill>
                  <a:schemeClr val="dk1"/>
                </a:solidFill>
                <a:effectLst/>
                <a:latin typeface="Calibri"/>
                <a:ea typeface="Calibri"/>
                <a:cs typeface="Calibri"/>
                <a:sym typeface="Calibri"/>
              </a:rPr>
              <a:t>approx</a:t>
            </a:r>
            <a:r>
              <a:rPr lang="en-US" sz="1200" b="0" i="0" u="none" strike="noStrike" cap="none" dirty="0">
                <a:solidFill>
                  <a:schemeClr val="dk1"/>
                </a:solidFill>
                <a:effectLst/>
                <a:latin typeface="Calibri"/>
                <a:ea typeface="Calibri"/>
                <a:cs typeface="Calibri"/>
                <a:sym typeface="Calibri"/>
              </a:rPr>
              <a:t> h_1</a:t>
            </a:r>
            <a:r>
              <a:rPr lang="vi-VN" sz="1200" b="0" i="0" u="none" strike="noStrike" cap="none" dirty="0">
                <a:solidFill>
                  <a:schemeClr val="dk1"/>
                </a:solidFill>
                <a:effectLst/>
                <a:latin typeface="Calibri"/>
                <a:ea typeface="Calibri"/>
                <a:cs typeface="Calibri"/>
                <a:sym typeface="Calibri"/>
              </a:rPr>
              <a:t> x</a:t>
            </a:r>
            <a:r>
              <a:rPr lang="en-US" sz="1200" b="0" i="0" u="none" strike="noStrike" cap="none" dirty="0">
                <a:solidFill>
                  <a:schemeClr val="dk1"/>
                </a:solidFill>
                <a:effectLst/>
                <a:latin typeface="Calibri"/>
                <a:ea typeface="Calibri"/>
                <a:cs typeface="Calibri"/>
                <a:sym typeface="Calibri"/>
              </a:rPr>
              <a:t> w_1 + h_2 </a:t>
            </a:r>
            <a:r>
              <a:rPr lang="vi-VN" sz="1200" b="0" i="0" u="none" strike="noStrike" cap="none" dirty="0">
                <a:solidFill>
                  <a:schemeClr val="dk1"/>
                </a:solidFill>
                <a:effectLst/>
                <a:latin typeface="Calibri"/>
                <a:ea typeface="Calibri"/>
                <a:cs typeface="Calibri"/>
                <a:sym typeface="Calibri"/>
              </a:rPr>
              <a:t> x </a:t>
            </a:r>
            <a:r>
              <a:rPr lang="en-US" sz="1200" b="0" i="0" u="none" strike="noStrike" cap="none" dirty="0">
                <a:solidFill>
                  <a:schemeClr val="dk1"/>
                </a:solidFill>
                <a:effectLst/>
                <a:latin typeface="Calibri"/>
                <a:ea typeface="Calibri"/>
                <a:cs typeface="Calibri"/>
                <a:sym typeface="Calibri"/>
              </a:rPr>
              <a:t>w_2 + </a:t>
            </a:r>
            <a:r>
              <a:rPr lang="vi-VN" sz="1200" b="0" i="0" u="none" strike="noStrike" cap="none" dirty="0">
                <a:solidFill>
                  <a:schemeClr val="dk1"/>
                </a:solidFill>
                <a:effectLst/>
                <a:latin typeface="Calibri"/>
                <a:ea typeface="Calibri"/>
                <a:cs typeface="Calibri"/>
                <a:sym typeface="Calibri"/>
              </a:rPr>
              <a:t>...</a:t>
            </a:r>
          </a:p>
          <a:p>
            <a:r>
              <a:rPr lang="vi-VN" sz="1200" b="0" i="0" u="none" strike="noStrike" cap="none" dirty="0">
                <a:solidFill>
                  <a:schemeClr val="dk1"/>
                </a:solidFill>
                <a:effectLst/>
                <a:latin typeface="Calibri"/>
                <a:ea typeface="Calibri"/>
                <a:cs typeface="Calibri"/>
                <a:sym typeface="Calibri"/>
              </a:rPr>
              <a:t>(h_i chỉ có thể không âm)</a:t>
            </a:r>
          </a:p>
          <a:p>
            <a:r>
              <a:rPr lang="vi-VN" sz="1200" b="0" i="0" u="none" strike="noStrike" cap="none" dirty="0">
                <a:solidFill>
                  <a:schemeClr val="dk1"/>
                </a:solidFill>
                <a:effectLst/>
                <a:latin typeface="Calibri"/>
                <a:ea typeface="Calibri"/>
                <a:cs typeface="Calibri"/>
                <a:sym typeface="Calibri"/>
              </a:rPr>
              <a:t>VD: </a:t>
            </a:r>
            <a:r>
              <a:rPr lang="en-US" sz="1200" b="0" i="0" u="none" strike="noStrike" cap="none" dirty="0">
                <a:solidFill>
                  <a:schemeClr val="dk1"/>
                </a:solidFill>
                <a:effectLst/>
                <a:latin typeface="Calibri"/>
                <a:ea typeface="Calibri"/>
                <a:cs typeface="Calibri"/>
                <a:sym typeface="Calibri"/>
              </a:rPr>
              <a:t>V = (0.8</a:t>
            </a:r>
            <a:r>
              <a:rPr lang="vi-VN" sz="1200" b="0" i="0" u="none" strike="noStrike" cap="none" dirty="0">
                <a:solidFill>
                  <a:schemeClr val="dk1"/>
                </a:solidFill>
                <a:effectLst/>
                <a:latin typeface="Calibri"/>
                <a:ea typeface="Calibri"/>
                <a:cs typeface="Calibri"/>
                <a:sym typeface="Calibri"/>
              </a:rPr>
              <a:t> x Mắt</a:t>
            </a:r>
            <a:r>
              <a:rPr lang="en-US" sz="1200" b="0" i="0" u="none" strike="noStrike" cap="none" dirty="0">
                <a:solidFill>
                  <a:schemeClr val="dk1"/>
                </a:solidFill>
                <a:effectLst/>
                <a:latin typeface="Calibri"/>
                <a:ea typeface="Calibri"/>
                <a:cs typeface="Calibri"/>
                <a:sym typeface="Calibri"/>
              </a:rPr>
              <a:t>) + (0.5 </a:t>
            </a:r>
            <a:r>
              <a:rPr lang="vi-VN" sz="1200" b="0" i="0" u="none" strike="noStrike" cap="none" dirty="0">
                <a:solidFill>
                  <a:schemeClr val="dk1"/>
                </a:solidFill>
                <a:effectLst/>
                <a:latin typeface="Calibri"/>
                <a:ea typeface="Calibri"/>
                <a:cs typeface="Calibri"/>
                <a:sym typeface="Calibri"/>
              </a:rPr>
              <a:t>x </a:t>
            </a:r>
            <a:r>
              <a:rPr lang="en-US" sz="1200" b="0" i="0" u="none" strike="noStrike" cap="none" dirty="0" err="1">
                <a:solidFill>
                  <a:schemeClr val="dk1"/>
                </a:solidFill>
                <a:effectLst/>
                <a:latin typeface="Calibri"/>
                <a:ea typeface="Calibri"/>
                <a:cs typeface="Calibri"/>
                <a:sym typeface="Calibri"/>
              </a:rPr>
              <a:t>Mũi</a:t>
            </a:r>
            <a:r>
              <a:rPr lang="en-US" sz="1200" b="0" i="0" u="none" strike="noStrike" cap="none" dirty="0">
                <a:solidFill>
                  <a:schemeClr val="dk1"/>
                </a:solidFill>
                <a:effectLst/>
                <a:latin typeface="Calibri"/>
                <a:ea typeface="Calibri"/>
                <a:cs typeface="Calibri"/>
                <a:sym typeface="Calibri"/>
              </a:rPr>
              <a:t>) + </a:t>
            </a:r>
            <a:r>
              <a:rPr lang="vi-VN" sz="1200" b="0" i="0" u="none" strike="noStrike" cap="none" dirty="0">
                <a:solidFill>
                  <a:schemeClr val="dk1"/>
                </a:solidFill>
                <a:effectLst/>
                <a:latin typeface="Calibri"/>
                <a:ea typeface="Calibri"/>
                <a:cs typeface="Calibri"/>
                <a:sym typeface="Calibri"/>
              </a:rPr>
              <a:t>....</a:t>
            </a:r>
            <a:r>
              <a:rPr lang="vi-VN" sz="1200" b="0" i="0" u="none" strike="noStrike" cap="none" dirty="0">
                <a:solidFill>
                  <a:schemeClr val="dk1"/>
                </a:solidFill>
                <a:effectLst/>
                <a:latin typeface="Calibri"/>
                <a:ea typeface="Calibri"/>
                <a:cs typeface="Calibri"/>
                <a:sym typeface="Wingdings" panose="05000000000000000000" pitchFamily="2" charset="2"/>
              </a:rPr>
              <a:t></a:t>
            </a:r>
            <a:r>
              <a:rPr lang="vi-VN" sz="1200" b="1" i="0" u="none" strike="noStrike" cap="none" dirty="0">
                <a:solidFill>
                  <a:schemeClr val="dk1"/>
                </a:solidFill>
                <a:effectLst/>
                <a:latin typeface="Calibri"/>
                <a:ea typeface="Calibri"/>
                <a:cs typeface="Calibri"/>
                <a:sym typeface="Calibri"/>
              </a:rPr>
              <a:t>Dễ:</a:t>
            </a:r>
            <a:r>
              <a:rPr lang="vi-VN" sz="1000" dirty="0"/>
              <a:t> </a:t>
            </a:r>
            <a:r>
              <a:rPr lang="vi-VN" sz="1200" b="0" i="0" u="none" strike="noStrike" cap="none" dirty="0">
                <a:solidFill>
                  <a:schemeClr val="dk1"/>
                </a:solidFill>
                <a:effectLst/>
                <a:latin typeface="Calibri"/>
                <a:ea typeface="Calibri"/>
                <a:cs typeface="Calibri"/>
                <a:sym typeface="Calibri"/>
              </a:rPr>
              <a:t>0.5 x Mũi</a:t>
            </a:r>
            <a:r>
              <a:rPr lang="vi-VN" sz="1000" dirty="0"/>
              <a:t> nghĩa là "Mũi đóng góp 50% cường độ". Các đặc trưng </a:t>
            </a:r>
            <a:r>
              <a:rPr lang="vi-VN" sz="1200" b="1" i="0" u="none" strike="noStrike" cap="none" dirty="0">
                <a:solidFill>
                  <a:schemeClr val="dk1"/>
                </a:solidFill>
                <a:effectLst/>
                <a:latin typeface="Calibri"/>
                <a:ea typeface="Calibri"/>
                <a:cs typeface="Calibri"/>
                <a:sym typeface="Calibri"/>
              </a:rPr>
              <a:t>luôn cộng </a:t>
            </a:r>
          </a:p>
          <a:p>
            <a:r>
              <a:rPr lang="vi-VN" sz="1200" b="1" i="0" u="none" strike="noStrike" cap="none" dirty="0">
                <a:solidFill>
                  <a:schemeClr val="dk1"/>
                </a:solidFill>
                <a:effectLst/>
                <a:latin typeface="Calibri"/>
                <a:ea typeface="Calibri"/>
                <a:cs typeface="Calibri"/>
                <a:sym typeface="Calibri"/>
              </a:rPr>
              <a:t>dồn</a:t>
            </a:r>
            <a:r>
              <a:rPr lang="vi-VN" sz="1000" dirty="0"/>
              <a:t> (thêm vào), phù hợp với cách ánh sáng tạo ra hình ảnh.</a:t>
            </a:r>
            <a:endParaRPr lang="vi-VN" sz="1000" b="0" dirty="0"/>
          </a:p>
        </p:txBody>
      </p:sp>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75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VN" sz="1200" b="0" i="0" u="none" strike="noStrike" cap="none" smtClean="0">
                <a:solidFill>
                  <a:schemeClr val="dk1"/>
                </a:solidFill>
                <a:latin typeface="Calibri"/>
                <a:ea typeface="Calibri"/>
                <a:cs typeface="Calibri"/>
                <a:sym typeface="Calibri"/>
              </a:rPr>
              <a:t>6</a:t>
            </a:fld>
            <a:endParaRPr lang="en-V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6463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361" name="Google Shape;3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825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aseline="0" dirty="0"/>
              </a:p>
            </p:txBody>
          </p:sp>
        </mc:Choice>
        <mc:Fallback xmlns="">
          <p:sp>
            <p:nvSpPr>
              <p:cNvPr id="370" name="Google Shape;3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Gradient Descent </a:t>
                </a:r>
                <a:r>
                  <a:rPr lang="en-US" dirty="0" err="1"/>
                  <a:t>giúp</a:t>
                </a:r>
                <a:r>
                  <a:rPr lang="en-US" dirty="0"/>
                  <a:t> ta </a:t>
                </a:r>
                <a:r>
                  <a:rPr lang="en-US" dirty="0" err="1"/>
                  <a:t>tìm</a:t>
                </a:r>
                <a:r>
                  <a:rPr lang="en-US" dirty="0"/>
                  <a:t> </a:t>
                </a:r>
                <a:r>
                  <a:rPr lang="en-US" dirty="0" err="1"/>
                  <a:t>giá</a:t>
                </a:r>
                <a:r>
                  <a:rPr lang="en-US" dirty="0"/>
                  <a:t> </a:t>
                </a:r>
                <a:r>
                  <a:rPr lang="en-US" dirty="0" err="1"/>
                  <a:t>trị</a:t>
                </a:r>
                <a:r>
                  <a:rPr lang="en-US" dirty="0"/>
                  <a:t> </a:t>
                </a:r>
                <a:r>
                  <a:rPr lang="en-US" dirty="0" err="1"/>
                  <a:t>tối</a:t>
                </a:r>
                <a:r>
                  <a:rPr lang="en-US" dirty="0"/>
                  <a:t> </a:t>
                </a:r>
                <a:r>
                  <a:rPr lang="en-US" dirty="0" err="1"/>
                  <a:t>ưu</a:t>
                </a:r>
                <a:r>
                  <a:rPr lang="en-US" dirty="0"/>
                  <a:t> </a:t>
                </a:r>
                <a:r>
                  <a:rPr lang="en-US" dirty="0" err="1"/>
                  <a:t>cho</a:t>
                </a:r>
                <a:r>
                  <a:rPr lang="en-US" dirty="0"/>
                  <a:t> </a:t>
                </a:r>
                <a:r>
                  <a:rPr lang="en-US" dirty="0" err="1"/>
                  <a:t>biến</a:t>
                </a:r>
                <a:r>
                  <a:rPr lang="en-US" dirty="0"/>
                  <a:t> x </a:t>
                </a:r>
                <a:r>
                  <a:rPr lang="en-US" dirty="0" err="1"/>
                  <a:t>mà</a:t>
                </a:r>
                <a:r>
                  <a:rPr lang="en-US" dirty="0"/>
                  <a:t> </a:t>
                </a:r>
                <a:r>
                  <a:rPr lang="en-US" dirty="0" err="1"/>
                  <a:t>tại</a:t>
                </a:r>
                <a:r>
                  <a:rPr lang="en-US" dirty="0"/>
                  <a:t> </a:t>
                </a:r>
                <a:r>
                  <a:rPr lang="en-US" dirty="0" err="1"/>
                  <a:t>đó</a:t>
                </a:r>
                <a:r>
                  <a:rPr lang="en-US" dirty="0"/>
                  <a:t> </a:t>
                </a:r>
                <a:r>
                  <a:rPr lang="en-US" dirty="0" err="1"/>
                  <a:t>hàm</a:t>
                </a:r>
                <a:r>
                  <a:rPr lang="en-US" dirty="0"/>
                  <a:t> </a:t>
                </a:r>
                <a:r>
                  <a:rPr lang="en-US" dirty="0" err="1"/>
                  <a:t>số</a:t>
                </a:r>
                <a:r>
                  <a:rPr lang="en-US" dirty="0"/>
                  <a:t> f(x) </a:t>
                </a:r>
                <a:r>
                  <a:rPr lang="en-US" dirty="0" err="1"/>
                  <a:t>đạt</a:t>
                </a:r>
                <a:r>
                  <a:rPr lang="en-US" dirty="0"/>
                  <a:t> </a:t>
                </a:r>
                <a:r>
                  <a:rPr lang="en-US" dirty="0" err="1"/>
                  <a:t>giá</a:t>
                </a:r>
                <a:r>
                  <a:rPr lang="en-US" dirty="0"/>
                  <a:t> </a:t>
                </a:r>
                <a:r>
                  <a:rPr lang="en-US" dirty="0" err="1"/>
                  <a:t>trị</a:t>
                </a:r>
                <a:r>
                  <a:rPr lang="en-US" dirty="0"/>
                  <a:t> </a:t>
                </a:r>
                <a:r>
                  <a:rPr lang="en-US" dirty="0" err="1"/>
                  <a:t>cực</a:t>
                </a:r>
                <a:r>
                  <a:rPr lang="en-US" dirty="0"/>
                  <a:t> </a:t>
                </a:r>
                <a:r>
                  <a:rPr lang="en-US" dirty="0" err="1"/>
                  <a:t>tiểu</a:t>
                </a:r>
                <a:r>
                  <a:rPr lang="en-US" dirty="0"/>
                  <a:t>. </a:t>
                </a:r>
                <a:r>
                  <a:rPr lang="en-US" dirty="0" err="1"/>
                  <a:t>Ví</a:t>
                </a:r>
                <a:r>
                  <a:rPr lang="en-US" dirty="0"/>
                  <a:t> </a:t>
                </a:r>
                <a:r>
                  <a:rPr lang="en-US" dirty="0" err="1"/>
                  <a:t>dụ</a:t>
                </a:r>
                <a:r>
                  <a:rPr lang="en-US" dirty="0"/>
                  <a:t>, ta </a:t>
                </a:r>
                <a:r>
                  <a:rPr lang="en-US" dirty="0" err="1"/>
                  <a:t>có</a:t>
                </a:r>
                <a:r>
                  <a:rPr lang="en-US" dirty="0"/>
                  <a:t> </a:t>
                </a:r>
                <a:r>
                  <a:rPr lang="en-US" dirty="0" err="1"/>
                  <a:t>hàm</a:t>
                </a:r>
                <a:r>
                  <a:rPr lang="en-US" dirty="0"/>
                  <a:t> </a:t>
                </a:r>
                <a:r>
                  <a:rPr lang="en-US" dirty="0" err="1"/>
                  <a:t>số</a:t>
                </a:r>
                <a:r>
                  <a:rPr lang="en-US" dirty="0"/>
                  <a:t> f(x) </a:t>
                </a:r>
                <a:r>
                  <a:rPr lang="en-US" dirty="0" err="1"/>
                  <a:t>như</a:t>
                </a:r>
                <a:r>
                  <a:rPr lang="en-US" dirty="0"/>
                  <a:t> </a:t>
                </a:r>
                <a:r>
                  <a:rPr lang="en-US" dirty="0" err="1"/>
                  <a:t>trong</a:t>
                </a:r>
                <a:r>
                  <a:rPr lang="en-US" dirty="0"/>
                  <a:t> </a:t>
                </a:r>
                <a:r>
                  <a:rPr lang="en-US" dirty="0" err="1"/>
                  <a:t>hình</a:t>
                </a:r>
                <a:r>
                  <a:rPr lang="en-US" dirty="0"/>
                  <a:t> </a:t>
                </a:r>
                <a:r>
                  <a:rPr lang="en-US" dirty="0" err="1"/>
                  <a:t>sau</a:t>
                </a:r>
                <a:r>
                  <a:rPr lang="en-US" dirty="0"/>
                  <a:t> </a:t>
                </a:r>
                <a:r>
                  <a:rPr lang="en-US" dirty="0" err="1"/>
                  <a:t>cần</a:t>
                </a:r>
                <a:r>
                  <a:rPr lang="en-US" dirty="0"/>
                  <a:t> </a:t>
                </a:r>
                <a:r>
                  <a:rPr lang="en-US" dirty="0" err="1"/>
                  <a:t>cực</a:t>
                </a:r>
                <a:r>
                  <a:rPr lang="en-US" dirty="0"/>
                  <a:t> </a:t>
                </a:r>
                <a:r>
                  <a:rPr lang="en-US" dirty="0" err="1"/>
                  <a:t>tiểu</a:t>
                </a:r>
                <a:r>
                  <a:rPr lang="en-US" dirty="0"/>
                  <a:t> </a:t>
                </a:r>
                <a:r>
                  <a:rPr lang="en-US" dirty="0" err="1"/>
                  <a:t>hóa</a:t>
                </a:r>
                <a:r>
                  <a:rPr lang="en-US" dirty="0"/>
                  <a:t>.</a:t>
                </a:r>
              </a:p>
              <a:p>
                <a:pPr marL="0" lvl="0" indent="0" algn="l" rtl="0">
                  <a:spcBef>
                    <a:spcPts val="0"/>
                  </a:spcBef>
                  <a:spcAft>
                    <a:spcPts val="0"/>
                  </a:spcAft>
                  <a:buNone/>
                </a:pPr>
                <a:r>
                  <a:rPr lang="en-US" dirty="0" err="1"/>
                  <a:t>Đầu</a:t>
                </a:r>
                <a:r>
                  <a:rPr lang="en-US" dirty="0"/>
                  <a:t> </a:t>
                </a:r>
                <a:r>
                  <a:rPr lang="en-US" dirty="0" err="1"/>
                  <a:t>vào</a:t>
                </a:r>
                <a:r>
                  <a:rPr lang="en-US" dirty="0"/>
                  <a:t> </a:t>
                </a:r>
                <a:r>
                  <a:rPr lang="en-US" dirty="0" err="1"/>
                  <a:t>của</a:t>
                </a:r>
                <a:r>
                  <a:rPr lang="en-US" dirty="0"/>
                  <a:t> </a:t>
                </a:r>
                <a:r>
                  <a:rPr lang="en-US" dirty="0" err="1"/>
                  <a:t>thuật</a:t>
                </a:r>
                <a:r>
                  <a:rPr lang="en-US" dirty="0"/>
                  <a:t> </a:t>
                </a:r>
                <a:r>
                  <a:rPr lang="en-US" dirty="0" err="1"/>
                  <a:t>toán</a:t>
                </a:r>
                <a:r>
                  <a:rPr lang="en-US" dirty="0"/>
                  <a:t> </a:t>
                </a:r>
                <a:r>
                  <a:rPr lang="en-US" dirty="0" err="1"/>
                  <a:t>là</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dirty="0" err="1"/>
                  <a:t>khởi</a:t>
                </a:r>
                <a:r>
                  <a:rPr lang="en-US" dirty="0"/>
                  <a:t> </a:t>
                </a:r>
                <a:r>
                  <a:rPr lang="en-US" dirty="0" err="1"/>
                  <a:t>tạo</a:t>
                </a:r>
                <a:r>
                  <a:rPr lang="en-US" dirty="0"/>
                  <a:t> </a:t>
                </a:r>
                <a:r>
                  <a:rPr lang="en-US" dirty="0" err="1"/>
                  <a:t>của</a:t>
                </a:r>
                <a:r>
                  <a:rPr lang="en-US" dirty="0"/>
                  <a:t> x </a:t>
                </a:r>
                <a:r>
                  <a:rPr lang="en-US" dirty="0" err="1"/>
                  <a:t>tại</a:t>
                </a:r>
                <a:r>
                  <a:rPr lang="en-US" dirty="0"/>
                  <a:t> </a:t>
                </a:r>
                <a:r>
                  <a:rPr lang="en-US" dirty="0" err="1"/>
                  <a:t>bước</a:t>
                </a:r>
                <a:r>
                  <a:rPr lang="en-US" dirty="0"/>
                  <a:t> t=0. </a:t>
                </a:r>
                <a:r>
                  <a:rPr lang="en-US" dirty="0" err="1"/>
                  <a:t>Giá</a:t>
                </a:r>
                <a:r>
                  <a:rPr lang="en-US" dirty="0"/>
                  <a:t> </a:t>
                </a:r>
                <a:r>
                  <a:rPr lang="en-US" dirty="0" err="1"/>
                  <a:t>trị</a:t>
                </a:r>
                <a:r>
                  <a:rPr lang="en-US" dirty="0"/>
                  <a:t> </a:t>
                </a:r>
                <a:r>
                  <a:rPr lang="en-US" dirty="0" err="1"/>
                  <a:t>khởi</a:t>
                </a:r>
                <a:r>
                  <a:rPr lang="en-US" dirty="0"/>
                  <a:t> </a:t>
                </a:r>
                <a:r>
                  <a:rPr lang="en-US" dirty="0" err="1"/>
                  <a:t>tạo</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là</a:t>
                </a:r>
                <a:r>
                  <a:rPr lang="en-US" dirty="0"/>
                  <a:t> </a:t>
                </a:r>
                <a:r>
                  <a:rPr lang="en-US" dirty="0" err="1"/>
                  <a:t>đơn</a:t>
                </a:r>
                <a:r>
                  <a:rPr lang="en-US" dirty="0"/>
                  <a:t> </a:t>
                </a:r>
                <a:r>
                  <a:rPr lang="en-US" dirty="0" err="1"/>
                  <a:t>giản</a:t>
                </a:r>
                <a:r>
                  <a:rPr lang="en-US" dirty="0"/>
                  <a:t> </a:t>
                </a:r>
                <a:r>
                  <a:rPr lang="en-US" dirty="0" err="1"/>
                  <a:t>là</a:t>
                </a:r>
                <a:r>
                  <a:rPr lang="en-US" dirty="0"/>
                  <a:t>  </a:t>
                </a:r>
                <a:r>
                  <a:rPr lang="en-US" dirty="0" err="1"/>
                  <a:t>khởi</a:t>
                </a:r>
                <a:r>
                  <a:rPr lang="en-US" dirty="0"/>
                  <a:t> </a:t>
                </a:r>
                <a:r>
                  <a:rPr lang="en-US" dirty="0" err="1"/>
                  <a:t>tạo</a:t>
                </a:r>
                <a:r>
                  <a:rPr lang="en-US" dirty="0"/>
                  <a:t> </a:t>
                </a:r>
                <a:r>
                  <a:rPr lang="en-US" dirty="0" err="1"/>
                  <a:t>ngẫu</a:t>
                </a:r>
                <a:r>
                  <a:rPr lang="en-US" dirty="0"/>
                  <a:t> </a:t>
                </a:r>
                <a:r>
                  <a:rPr lang="en-US" dirty="0" err="1"/>
                  <a:t>nhiên</a:t>
                </a:r>
                <a:r>
                  <a:rPr lang="en-US" dirty="0"/>
                  <a:t>.</a:t>
                </a:r>
              </a:p>
              <a:p>
                <a:pPr marL="0" lvl="0" indent="0" algn="l" rtl="0">
                  <a:spcBef>
                    <a:spcPts val="0"/>
                  </a:spcBef>
                  <a:spcAft>
                    <a:spcPts val="0"/>
                  </a:spcAft>
                  <a:buNone/>
                </a:pPr>
                <a:r>
                  <a:rPr lang="en-US" dirty="0" err="1"/>
                  <a:t>Ngoài</a:t>
                </a:r>
                <a:r>
                  <a:rPr lang="en-US" dirty="0"/>
                  <a:t> </a:t>
                </a:r>
                <a:r>
                  <a:rPr lang="en-US" dirty="0" err="1"/>
                  <a:t>ra</a:t>
                </a:r>
                <a:r>
                  <a:rPr lang="en-US" dirty="0"/>
                  <a:t>, ta </a:t>
                </a:r>
                <a:r>
                  <a:rPr lang="en-US" dirty="0" err="1"/>
                  <a:t>có</a:t>
                </a:r>
                <a:r>
                  <a:rPr lang="en-US" dirty="0"/>
                  <a:t> </a:t>
                </a:r>
                <a:r>
                  <a:rPr lang="en-US" dirty="0" err="1"/>
                  <a:t>một</a:t>
                </a:r>
                <a:r>
                  <a:rPr lang="en-US" dirty="0"/>
                  <a:t> </a:t>
                </a:r>
                <a:r>
                  <a:rPr lang="en-US" dirty="0" err="1"/>
                  <a:t>tham</a:t>
                </a:r>
                <a:r>
                  <a:rPr lang="en-US" dirty="0"/>
                  <a:t> </a:t>
                </a:r>
                <a:r>
                  <a:rPr lang="en-US" dirty="0" err="1"/>
                  <a:t>số</a:t>
                </a:r>
                <a:r>
                  <a:rPr lang="en-US" dirty="0"/>
                  <a:t> </a:t>
                </a:r>
                <a:r>
                  <a:rPr lang="en-US" dirty="0" err="1"/>
                  <a:t>điều</a:t>
                </a:r>
                <a:r>
                  <a:rPr lang="en-US" dirty="0"/>
                  <a:t> </a:t>
                </a:r>
                <a:r>
                  <a:rPr lang="en-US" dirty="0" err="1"/>
                  <a:t>khiển</a:t>
                </a:r>
                <a:r>
                  <a:rPr lang="en-US" dirty="0"/>
                  <a:t>, hay </a:t>
                </a:r>
                <a:r>
                  <a:rPr lang="en-US" dirty="0" err="1"/>
                  <a:t>còn</a:t>
                </a:r>
                <a:r>
                  <a:rPr lang="en-US" dirty="0"/>
                  <a:t> </a:t>
                </a:r>
                <a:r>
                  <a:rPr lang="en-US" dirty="0" err="1"/>
                  <a:t>gọi</a:t>
                </a:r>
                <a:r>
                  <a:rPr lang="en-US" dirty="0"/>
                  <a:t> </a:t>
                </a:r>
                <a:r>
                  <a:rPr lang="en-US" dirty="0" err="1"/>
                  <a:t>là</a:t>
                </a:r>
                <a:r>
                  <a:rPr lang="en-US" dirty="0"/>
                  <a:t> </a:t>
                </a:r>
                <a:r>
                  <a:rPr lang="en-US" dirty="0" err="1"/>
                  <a:t>siêu</a:t>
                </a:r>
                <a:r>
                  <a:rPr lang="en-US" dirty="0"/>
                  <a:t> </a:t>
                </a:r>
                <a:r>
                  <a:rPr lang="en-US" dirty="0" err="1"/>
                  <a:t>tham</a:t>
                </a:r>
                <a:r>
                  <a:rPr lang="en-US" dirty="0"/>
                  <a:t> </a:t>
                </a:r>
                <a:r>
                  <a:rPr lang="en-US" dirty="0" err="1"/>
                  <a:t>số</a:t>
                </a:r>
                <a:r>
                  <a:rPr lang="en-US" dirty="0"/>
                  <a:t> </a:t>
                </a:r>
                <a:r>
                  <a:rPr lang="en-US" dirty="0" err="1"/>
                  <a:t>của</a:t>
                </a:r>
                <a:r>
                  <a:rPr lang="en-US" dirty="0"/>
                  <a:t> </a:t>
                </a:r>
                <a:r>
                  <a:rPr lang="en-US" dirty="0" err="1"/>
                  <a:t>thuật</a:t>
                </a:r>
                <a:r>
                  <a:rPr lang="en-US" dirty="0"/>
                  <a:t> </a:t>
                </a:r>
                <a:r>
                  <a:rPr lang="en-US" dirty="0" err="1"/>
                  <a:t>toán</a:t>
                </a:r>
                <a:r>
                  <a:rPr lang="en-US" dirty="0"/>
                  <a:t> </a:t>
                </a:r>
                <a:r>
                  <a:rPr lang="en-US" dirty="0" err="1"/>
                  <a:t>là</a:t>
                </a:r>
                <a:r>
                  <a:rPr lang="en-US" dirty="0"/>
                  <a:t> </a:t>
                </a:r>
                <a:r>
                  <a:rPr lang="en-US" dirty="0" err="1"/>
                  <a:t>hệ</a:t>
                </a:r>
                <a:r>
                  <a:rPr lang="en-US" dirty="0"/>
                  <a:t> </a:t>
                </a:r>
                <a:r>
                  <a:rPr lang="en-US" dirty="0" err="1"/>
                  <a:t>số</a:t>
                </a:r>
                <a:r>
                  <a:rPr lang="en-US" dirty="0"/>
                  <a:t> </a:t>
                </a:r>
                <a:r>
                  <a:rPr lang="en-US" dirty="0" err="1"/>
                  <a:t>học</a:t>
                </a:r>
                <a:r>
                  <a:rPr lang="en-US" dirty="0"/>
                  <a:t> (learning rate) alpha. </a:t>
                </a:r>
                <a:r>
                  <a:rPr lang="en-US" dirty="0" err="1"/>
                  <a:t>Hệ</a:t>
                </a:r>
                <a:r>
                  <a:rPr lang="en-US" dirty="0"/>
                  <a:t> </a:t>
                </a:r>
                <a:r>
                  <a:rPr lang="en-US" dirty="0" err="1"/>
                  <a:t>số</a:t>
                </a:r>
                <a:r>
                  <a:rPr lang="en-US" dirty="0"/>
                  <a:t> </a:t>
                </a:r>
                <a:r>
                  <a:rPr lang="en-US" dirty="0" err="1"/>
                  <a:t>này</a:t>
                </a:r>
                <a:r>
                  <a:rPr lang="en-US" dirty="0"/>
                  <a:t> </a:t>
                </a:r>
                <a:r>
                  <a:rPr lang="en-US" dirty="0" err="1"/>
                  <a:t>là</a:t>
                </a:r>
                <a:r>
                  <a:rPr lang="en-US" dirty="0"/>
                  <a:t> </a:t>
                </a:r>
                <a:r>
                  <a:rPr lang="en-US" dirty="0" err="1"/>
                  <a:t>một</a:t>
                </a:r>
                <a:r>
                  <a:rPr lang="en-US" dirty="0"/>
                  <a:t> </a:t>
                </a:r>
                <a:r>
                  <a:rPr lang="en-US" dirty="0" err="1"/>
                  <a:t>hệ</a:t>
                </a:r>
                <a:r>
                  <a:rPr lang="en-US" dirty="0"/>
                  <a:t> </a:t>
                </a:r>
                <a:r>
                  <a:rPr lang="en-US" dirty="0" err="1"/>
                  <a:t>số</a:t>
                </a:r>
                <a:r>
                  <a:rPr lang="en-US" dirty="0"/>
                  <a:t> </a:t>
                </a:r>
                <a:r>
                  <a:rPr lang="en-US" dirty="0" err="1"/>
                  <a:t>dương</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Thuật</a:t>
                </a:r>
                <a:r>
                  <a:rPr lang="en-US" dirty="0"/>
                  <a:t> </a:t>
                </a:r>
                <a:r>
                  <a:rPr lang="en-US" dirty="0" err="1"/>
                  <a:t>toán</a:t>
                </a:r>
                <a:r>
                  <a:rPr lang="en-US" dirty="0"/>
                  <a:t> </a:t>
                </a:r>
                <a:r>
                  <a:rPr lang="en-US" dirty="0" err="1"/>
                  <a:t>hoạt</a:t>
                </a:r>
                <a:r>
                  <a:rPr lang="en-US" dirty="0"/>
                  <a:t> </a:t>
                </a:r>
                <a:r>
                  <a:rPr lang="en-US" dirty="0" err="1"/>
                  <a:t>động</a:t>
                </a:r>
                <a:r>
                  <a:rPr lang="en-US" dirty="0"/>
                  <a:t> </a:t>
                </a:r>
                <a:r>
                  <a:rPr lang="en-US" dirty="0" err="1"/>
                  <a:t>như</a:t>
                </a:r>
                <a:r>
                  <a:rPr lang="en-US" dirty="0"/>
                  <a:t> </a:t>
                </a:r>
                <a:r>
                  <a:rPr lang="en-US" dirty="0" err="1"/>
                  <a:t>sau</a:t>
                </a:r>
                <a:r>
                  <a:rPr lang="en-US" dirty="0"/>
                  <a:t>. Khi </a:t>
                </a:r>
                <a:r>
                  <a:rPr lang="en-US" dirty="0" err="1"/>
                  <a:t>điều</a:t>
                </a:r>
                <a:r>
                  <a:rPr lang="en-US" dirty="0"/>
                  <a:t> </a:t>
                </a:r>
                <a:r>
                  <a:rPr lang="en-US" dirty="0" err="1"/>
                  <a:t>kiện</a:t>
                </a:r>
                <a:r>
                  <a:rPr lang="en-US" dirty="0"/>
                  <a:t> </a:t>
                </a:r>
                <a:r>
                  <a:rPr lang="en-US" dirty="0" err="1"/>
                  <a:t>dừng</a:t>
                </a:r>
                <a:r>
                  <a:rPr lang="en-US" dirty="0"/>
                  <a:t> </a:t>
                </a:r>
                <a:r>
                  <a:rPr lang="en-US" dirty="0" err="1"/>
                  <a:t>chưa</a:t>
                </a:r>
                <a:r>
                  <a:rPr lang="en-US" dirty="0"/>
                  <a:t> </a:t>
                </a:r>
                <a:r>
                  <a:rPr lang="en-US" dirty="0" err="1"/>
                  <a:t>được</a:t>
                </a:r>
                <a:r>
                  <a:rPr lang="en-US" dirty="0"/>
                  <a:t> </a:t>
                </a:r>
                <a:r>
                  <a:rPr lang="en-US" dirty="0" err="1"/>
                  <a:t>thỏa</a:t>
                </a:r>
                <a:r>
                  <a:rPr lang="en-US" dirty="0"/>
                  <a:t> </a:t>
                </a:r>
                <a:r>
                  <a:rPr lang="en-US" dirty="0" err="1"/>
                  <a:t>mãn</a:t>
                </a:r>
                <a:r>
                  <a:rPr lang="en-US" dirty="0"/>
                  <a:t>, ta </a:t>
                </a:r>
                <a:r>
                  <a:rPr lang="en-US" dirty="0" err="1"/>
                  <a:t>thực</a:t>
                </a:r>
                <a:r>
                  <a:rPr lang="en-US" dirty="0"/>
                  <a:t> </a:t>
                </a:r>
                <a:r>
                  <a:rPr lang="en-US" dirty="0" err="1"/>
                  <a:t>hiện</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sau</a:t>
                </a:r>
                <a:r>
                  <a:rPr lang="en-US" dirty="0"/>
                  <a:t>. Ở </a:t>
                </a:r>
                <a:r>
                  <a:rPr lang="en-US" dirty="0" err="1"/>
                  <a:t>vòng</a:t>
                </a:r>
                <a:r>
                  <a:rPr lang="en-US" dirty="0"/>
                  <a:t> </a:t>
                </a:r>
                <a:r>
                  <a:rPr lang="en-US" dirty="0" err="1"/>
                  <a:t>lặp</a:t>
                </a:r>
                <a:r>
                  <a:rPr lang="en-US" dirty="0"/>
                  <a:t> </a:t>
                </a:r>
                <a:r>
                  <a:rPr lang="en-US" dirty="0" err="1"/>
                  <a:t>thứ</a:t>
                </a:r>
                <a:r>
                  <a:rPr lang="en-US" dirty="0"/>
                  <a:t> t, hay </a:t>
                </a:r>
                <a:r>
                  <a:rPr lang="en-US" dirty="0" err="1"/>
                  <a:t>còn</a:t>
                </a:r>
                <a:r>
                  <a:rPr lang="en-US" dirty="0"/>
                  <a:t> </a:t>
                </a:r>
                <a:r>
                  <a:rPr lang="en-US" dirty="0" err="1"/>
                  <a:t>gọi</a:t>
                </a:r>
                <a:r>
                  <a:rPr lang="en-US" dirty="0"/>
                  <a:t> </a:t>
                </a:r>
                <a:r>
                  <a:rPr lang="en-US" dirty="0" err="1"/>
                  <a:t>là</a:t>
                </a:r>
                <a:r>
                  <a:rPr lang="en-US" dirty="0"/>
                  <a:t> </a:t>
                </a:r>
                <a:r>
                  <a:rPr lang="en-US" dirty="0" err="1"/>
                  <a:t>bước</a:t>
                </a:r>
                <a:r>
                  <a:rPr lang="en-US" dirty="0"/>
                  <a:t> </a:t>
                </a:r>
                <a:r>
                  <a:rPr lang="en-US" dirty="0" err="1"/>
                  <a:t>thứ</a:t>
                </a:r>
                <a:r>
                  <a:rPr lang="en-US" dirty="0"/>
                  <a:t> t </a:t>
                </a:r>
                <a:r>
                  <a:rPr lang="en-US" dirty="0" err="1"/>
                  <a:t>của</a:t>
                </a:r>
                <a:r>
                  <a:rPr lang="en-US" dirty="0"/>
                  <a:t> </a:t>
                </a:r>
                <a:r>
                  <a:rPr lang="en-US" dirty="0" err="1"/>
                  <a:t>thuật</a:t>
                </a:r>
                <a:r>
                  <a:rPr lang="en-US" dirty="0"/>
                  <a:t> </a:t>
                </a:r>
                <a:r>
                  <a:rPr lang="en-US" dirty="0" err="1"/>
                  <a:t>toán</a:t>
                </a:r>
                <a:r>
                  <a:rPr lang="en-US" dirty="0"/>
                  <a:t> Gradient Descent, ta </a:t>
                </a:r>
                <a:r>
                  <a:rPr lang="en-US" dirty="0" err="1"/>
                  <a:t>tính</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f </a:t>
                </a:r>
                <a:r>
                  <a:rPr lang="en-US" dirty="0" err="1"/>
                  <a:t>tại</a:t>
                </a:r>
                <a:r>
                  <a:rPr lang="en-US" dirty="0"/>
                  <a:t> </a:t>
                </a:r>
                <a:r>
                  <a:rPr lang="en-US" dirty="0" err="1"/>
                  <a:t>giá</a:t>
                </a:r>
                <a:r>
                  <a:rPr lang="en-US" dirty="0"/>
                  <a:t> </a:t>
                </a:r>
                <a:r>
                  <a:rPr lang="en-US" dirty="0" err="1"/>
                  <a:t>trị</a:t>
                </a:r>
                <a:r>
                  <a:rPr lang="en-US" dirty="0"/>
                  <a:t> </a:t>
                </a:r>
                <a:r>
                  <a:rPr lang="en-US" dirty="0" err="1"/>
                  <a:t>x_t</a:t>
                </a:r>
                <a:r>
                  <a:rPr lang="en-US" dirty="0"/>
                  <a:t> </a:t>
                </a:r>
                <a:r>
                  <a:rPr lang="en-US" dirty="0" err="1"/>
                  <a:t>hiện</a:t>
                </a:r>
                <a:r>
                  <a:rPr lang="en-US" dirty="0"/>
                  <a:t> </a:t>
                </a:r>
                <a:r>
                  <a:rPr lang="en-US" dirty="0" err="1"/>
                  <a:t>tại</a:t>
                </a:r>
                <a:r>
                  <a:rPr lang="en-US" dirty="0"/>
                  <a:t>. Ta </a:t>
                </a:r>
                <a:r>
                  <a:rPr lang="en-US" dirty="0" err="1"/>
                  <a:t>tạm</a:t>
                </a:r>
                <a:r>
                  <a:rPr lang="en-US" dirty="0"/>
                  <a:t> </a:t>
                </a:r>
                <a:r>
                  <a:rPr lang="en-US" dirty="0" err="1"/>
                  <a:t>hiểu</a:t>
                </a:r>
                <a:r>
                  <a:rPr lang="en-US" dirty="0"/>
                  <a:t> gradient </a:t>
                </a:r>
                <a:r>
                  <a:rPr lang="en-US" dirty="0" err="1"/>
                  <a:t>giống</a:t>
                </a:r>
                <a:r>
                  <a:rPr lang="en-US" dirty="0"/>
                  <a:t> </a:t>
                </a:r>
                <a:r>
                  <a:rPr lang="en-US" dirty="0" err="1"/>
                  <a:t>như</a:t>
                </a:r>
                <a:r>
                  <a:rPr lang="en-US" dirty="0"/>
                  <a:t> </a:t>
                </a:r>
                <a:r>
                  <a:rPr lang="en-US" dirty="0" err="1"/>
                  <a:t>là</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ta </a:t>
                </a:r>
                <a:r>
                  <a:rPr lang="en-US" dirty="0" err="1"/>
                  <a:t>cần</a:t>
                </a:r>
                <a:r>
                  <a:rPr lang="en-US" dirty="0"/>
                  <a:t> </a:t>
                </a:r>
                <a:r>
                  <a:rPr lang="en-US" dirty="0" err="1"/>
                  <a:t>tối</a:t>
                </a:r>
                <a:r>
                  <a:rPr lang="en-US" dirty="0"/>
                  <a:t> </a:t>
                </a:r>
                <a:r>
                  <a:rPr lang="en-US" dirty="0" err="1"/>
                  <a:t>ưu</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 </a:t>
                </a:r>
                <a:r>
                  <a:rPr lang="en-US" dirty="0" err="1"/>
                  <a:t>cập</a:t>
                </a:r>
                <a:r>
                  <a:rPr lang="en-US" dirty="0"/>
                  <a:t> </a:t>
                </a:r>
                <a:r>
                  <a:rPr lang="en-US" dirty="0" err="1"/>
                  <a:t>nhật</a:t>
                </a:r>
                <a:r>
                  <a:rPr lang="en-US" dirty="0"/>
                  <a:t> </a:t>
                </a:r>
                <a:r>
                  <a:rPr lang="en-US" dirty="0" err="1"/>
                  <a:t>giá</a:t>
                </a:r>
                <a:r>
                  <a:rPr lang="en-US" dirty="0"/>
                  <a:t> </a:t>
                </a:r>
                <a:r>
                  <a:rPr lang="en-US" dirty="0" err="1"/>
                  <a:t>trị</a:t>
                </a:r>
                <a:r>
                  <a:rPr lang="en-US" dirty="0"/>
                  <a:t> </a:t>
                </a:r>
                <a:r>
                  <a:rPr lang="en-US" dirty="0" err="1"/>
                  <a:t>mới</a:t>
                </a:r>
                <a:r>
                  <a:rPr lang="en-US" dirty="0"/>
                  <a:t> </a:t>
                </a:r>
                <a:r>
                  <a:rPr lang="en-US" dirty="0" err="1"/>
                  <a:t>của</a:t>
                </a:r>
                <a:r>
                  <a:rPr lang="en-US" dirty="0"/>
                  <a:t> x </a:t>
                </a:r>
                <a:r>
                  <a:rPr lang="en-US" dirty="0" err="1"/>
                  <a:t>theo</a:t>
                </a:r>
                <a:r>
                  <a:rPr lang="en-US" dirty="0"/>
                  <a:t> </a:t>
                </a:r>
                <a:r>
                  <a:rPr lang="en-US" dirty="0" err="1"/>
                  <a:t>chiều</a:t>
                </a:r>
                <a:r>
                  <a:rPr lang="en-US" dirty="0"/>
                  <a:t> </a:t>
                </a:r>
                <a:r>
                  <a:rPr lang="en-US" dirty="0" err="1"/>
                  <a:t>ngược</a:t>
                </a:r>
                <a:r>
                  <a:rPr lang="en-US" dirty="0"/>
                  <a:t> </a:t>
                </a:r>
                <a:r>
                  <a:rPr lang="en-US" dirty="0" err="1"/>
                  <a:t>với</a:t>
                </a:r>
                <a:r>
                  <a:rPr lang="en-US" dirty="0"/>
                  <a:t> </a:t>
                </a:r>
                <a:r>
                  <a:rPr lang="en-US" dirty="0" err="1"/>
                  <a:t>đạo</a:t>
                </a:r>
                <a:r>
                  <a:rPr lang="en-US" dirty="0"/>
                  <a:t> </a:t>
                </a:r>
                <a:r>
                  <a:rPr lang="en-US" dirty="0" err="1"/>
                  <a:t>hàm</a:t>
                </a:r>
                <a:r>
                  <a:rPr lang="en-US" dirty="0"/>
                  <a:t> </a:t>
                </a:r>
                <a:r>
                  <a:rPr lang="en-US" dirty="0" err="1"/>
                  <a:t>của</a:t>
                </a:r>
                <a:r>
                  <a:rPr lang="en-US" dirty="0"/>
                  <a:t> f </a:t>
                </a:r>
                <a:r>
                  <a:rPr lang="en-US" dirty="0" err="1"/>
                  <a:t>tại</a:t>
                </a:r>
                <a:r>
                  <a:rPr lang="en-US" dirty="0"/>
                  <a:t> </a:t>
                </a:r>
                <a:r>
                  <a:rPr lang="en-US" dirty="0" err="1"/>
                  <a:t>x_t</a:t>
                </a:r>
                <a:r>
                  <a:rPr lang="en-US" dirty="0"/>
                  <a:t> </a:t>
                </a:r>
                <a:r>
                  <a:rPr lang="en-US" dirty="0" err="1"/>
                  <a:t>và</a:t>
                </a:r>
                <a:r>
                  <a:rPr lang="en-US" dirty="0"/>
                  <a:t> </a:t>
                </a:r>
                <a:r>
                  <a:rPr lang="en-US" dirty="0" err="1"/>
                  <a:t>bước</a:t>
                </a:r>
                <a:r>
                  <a:rPr lang="en-US" dirty="0"/>
                  <a:t> </a:t>
                </a:r>
                <a:r>
                  <a:rPr lang="en-US" dirty="0" err="1"/>
                  <a:t>cập</a:t>
                </a:r>
                <a:r>
                  <a:rPr lang="en-US" dirty="0"/>
                  <a:t> </a:t>
                </a:r>
                <a:r>
                  <a:rPr lang="en-US" dirty="0" err="1"/>
                  <a:t>nhật</a:t>
                </a:r>
                <a:r>
                  <a:rPr lang="en-US" dirty="0"/>
                  <a:t> </a:t>
                </a:r>
                <a:r>
                  <a:rPr lang="en-US" dirty="0" err="1"/>
                  <a:t>được</a:t>
                </a:r>
                <a:r>
                  <a:rPr lang="en-US" dirty="0"/>
                  <a:t> </a:t>
                </a:r>
                <a:r>
                  <a:rPr lang="en-US" dirty="0" err="1"/>
                  <a:t>điều</a:t>
                </a:r>
                <a:r>
                  <a:rPr lang="en-US" dirty="0"/>
                  <a:t> </a:t>
                </a:r>
                <a:r>
                  <a:rPr lang="en-US" dirty="0" err="1"/>
                  <a:t>chỉnh</a:t>
                </a:r>
                <a:r>
                  <a:rPr lang="en-US" dirty="0"/>
                  <a:t> </a:t>
                </a:r>
                <a:r>
                  <a:rPr lang="en-US" dirty="0" err="1"/>
                  <a:t>với</a:t>
                </a:r>
                <a:r>
                  <a:rPr lang="en-US" dirty="0"/>
                  <a:t> </a:t>
                </a:r>
                <a:r>
                  <a:rPr lang="en-US" dirty="0" err="1"/>
                  <a:t>hệ</a:t>
                </a:r>
                <a:r>
                  <a:rPr lang="en-US" dirty="0"/>
                  <a:t> </a:t>
                </a:r>
                <a:r>
                  <a:rPr lang="en-US" dirty="0" err="1"/>
                  <a:t>số</a:t>
                </a:r>
                <a:r>
                  <a:rPr lang="en-US" dirty="0"/>
                  <a:t> </a:t>
                </a:r>
                <a:r>
                  <a:rPr lang="en-US" dirty="0" err="1"/>
                  <a:t>học</a:t>
                </a:r>
                <a:r>
                  <a:rPr lang="en-US" dirty="0"/>
                  <a:t> alpha. </a:t>
                </a:r>
                <a:r>
                  <a:rPr lang="en-US" dirty="0" err="1"/>
                  <a:t>Nếu</a:t>
                </a:r>
                <a:r>
                  <a:rPr lang="en-US" dirty="0"/>
                  <a:t> </a:t>
                </a:r>
                <a:r>
                  <a:rPr lang="en-US" dirty="0" err="1"/>
                  <a:t>đạo</a:t>
                </a:r>
                <a:r>
                  <a:rPr lang="en-US" dirty="0"/>
                  <a:t> </a:t>
                </a:r>
                <a:r>
                  <a:rPr lang="en-US" dirty="0" err="1"/>
                  <a:t>hàm</a:t>
                </a:r>
                <a:r>
                  <a:rPr lang="en-US" dirty="0"/>
                  <a:t> </a:t>
                </a:r>
                <a:r>
                  <a:rPr lang="en-US" dirty="0" err="1"/>
                  <a:t>khác</a:t>
                </a:r>
                <a:r>
                  <a:rPr lang="en-US" dirty="0"/>
                  <a:t> 0, </a:t>
                </a:r>
                <a:r>
                  <a:rPr lang="en-US" dirty="0" err="1"/>
                  <a:t>hàm</a:t>
                </a:r>
                <a:r>
                  <a:rPr lang="en-US" dirty="0"/>
                  <a:t> </a:t>
                </a:r>
                <a:r>
                  <a:rPr lang="en-US" dirty="0" err="1"/>
                  <a:t>số</a:t>
                </a:r>
                <a:r>
                  <a:rPr lang="en-US" dirty="0"/>
                  <a:t> f </a:t>
                </a:r>
                <a:r>
                  <a:rPr lang="en-US" dirty="0" err="1"/>
                  <a:t>thỏa</a:t>
                </a:r>
                <a:r>
                  <a:rPr lang="en-US" dirty="0"/>
                  <a:t> </a:t>
                </a:r>
                <a:r>
                  <a:rPr lang="en-US" dirty="0" err="1"/>
                  <a:t>mãn</a:t>
                </a:r>
                <a:r>
                  <a:rPr lang="en-US" dirty="0"/>
                  <a:t> </a:t>
                </a:r>
                <a:r>
                  <a:rPr lang="en-US" dirty="0" err="1"/>
                  <a:t>một</a:t>
                </a:r>
                <a:r>
                  <a:rPr lang="en-US" dirty="0"/>
                  <a:t> </a:t>
                </a:r>
                <a:r>
                  <a:rPr lang="en-US" dirty="0" err="1"/>
                  <a:t>số</a:t>
                </a:r>
                <a:r>
                  <a:rPr lang="en-US" dirty="0"/>
                  <a:t> </a:t>
                </a:r>
                <a:r>
                  <a:rPr lang="en-US" dirty="0" err="1"/>
                  <a:t>điều</a:t>
                </a:r>
                <a:r>
                  <a:rPr lang="en-US" dirty="0"/>
                  <a:t> </a:t>
                </a:r>
                <a:r>
                  <a:rPr lang="en-US" dirty="0" err="1"/>
                  <a:t>kiện</a:t>
                </a:r>
                <a:r>
                  <a:rPr lang="en-US" dirty="0"/>
                  <a:t> </a:t>
                </a:r>
                <a:r>
                  <a:rPr lang="en-US" dirty="0" err="1"/>
                  <a:t>về</a:t>
                </a:r>
                <a:r>
                  <a:rPr lang="en-US" dirty="0"/>
                  <a:t> </a:t>
                </a:r>
                <a:r>
                  <a:rPr lang="en-US" dirty="0" err="1"/>
                  <a:t>độ</a:t>
                </a:r>
                <a:r>
                  <a:rPr lang="en-US" dirty="0"/>
                  <a:t> </a:t>
                </a:r>
                <a:r>
                  <a:rPr lang="en-US" dirty="0" err="1"/>
                  <a:t>trơn</a:t>
                </a:r>
                <a:r>
                  <a:rPr lang="en-US" dirty="0"/>
                  <a:t>, </a:t>
                </a:r>
                <a:r>
                  <a:rPr lang="en-US" dirty="0" err="1"/>
                  <a:t>và</a:t>
                </a:r>
                <a:r>
                  <a:rPr lang="en-US" dirty="0"/>
                  <a:t> </a:t>
                </a:r>
                <a:r>
                  <a:rPr lang="en-US" dirty="0" err="1"/>
                  <a:t>hệ</a:t>
                </a:r>
                <a:r>
                  <a:rPr lang="en-US" dirty="0"/>
                  <a:t> </a:t>
                </a:r>
                <a:r>
                  <a:rPr lang="en-US" dirty="0" err="1"/>
                  <a:t>số</a:t>
                </a:r>
                <a:r>
                  <a:rPr lang="en-US" dirty="0"/>
                  <a:t> </a:t>
                </a:r>
                <a:r>
                  <a:rPr lang="en-US" dirty="0" err="1"/>
                  <a:t>học</a:t>
                </a:r>
                <a:r>
                  <a:rPr lang="en-US" dirty="0"/>
                  <a:t> alpha </a:t>
                </a:r>
                <a:r>
                  <a:rPr lang="en-US" dirty="0" err="1"/>
                  <a:t>đủ</a:t>
                </a:r>
                <a:r>
                  <a:rPr lang="en-US" dirty="0"/>
                  <a:t> </a:t>
                </a:r>
                <a:r>
                  <a:rPr lang="en-US" dirty="0" err="1"/>
                  <a:t>nhỏ</a:t>
                </a:r>
                <a:r>
                  <a:rPr lang="en-US" dirty="0"/>
                  <a:t>, </a:t>
                </a:r>
                <a:r>
                  <a:rPr lang="en-US" dirty="0" err="1"/>
                  <a:t>thì</a:t>
                </a:r>
                <a:r>
                  <a:rPr lang="en-US" dirty="0"/>
                  <a:t> ta </a:t>
                </a:r>
                <a:r>
                  <a:rPr lang="en-US" dirty="0" err="1"/>
                  <a:t>sẽ</a:t>
                </a:r>
                <a:r>
                  <a:rPr lang="en-US" dirty="0"/>
                  <a:t> </a:t>
                </a:r>
                <a:r>
                  <a:rPr lang="en-US" dirty="0" err="1"/>
                  <a:t>có</a:t>
                </a:r>
                <a:r>
                  <a:rPr lang="en-US" dirty="0"/>
                  <a:t> </a:t>
                </a:r>
                <a:r>
                  <a:rPr lang="en-US" dirty="0" err="1"/>
                  <a:t>giá</a:t>
                </a:r>
                <a:r>
                  <a:rPr lang="en-US" dirty="0"/>
                  <a:t> </a:t>
                </a:r>
                <a:r>
                  <a:rPr lang="en-US" dirty="0" err="1"/>
                  <a:t>trị</a:t>
                </a:r>
                <a:r>
                  <a:rPr lang="en-US" dirty="0"/>
                  <a:t> x </a:t>
                </a:r>
                <a:r>
                  <a:rPr lang="en-US" dirty="0" err="1"/>
                  <a:t>mới</a:t>
                </a:r>
                <a:r>
                  <a:rPr lang="en-US" dirty="0"/>
                  <a:t> </a:t>
                </a:r>
                <a:r>
                  <a:rPr lang="en-US" dirty="0" err="1"/>
                  <a:t>tốt</a:t>
                </a:r>
                <a:r>
                  <a:rPr lang="en-US" dirty="0"/>
                  <a:t> </a:t>
                </a:r>
                <a:r>
                  <a:rPr lang="en-US" dirty="0" err="1"/>
                  <a:t>hơn</a:t>
                </a:r>
                <a:r>
                  <a:rPr lang="en-US" dirty="0"/>
                  <a:t> </a:t>
                </a:r>
                <a:r>
                  <a:rPr lang="en-US" dirty="0" err="1"/>
                  <a:t>giá</a:t>
                </a:r>
                <a:r>
                  <a:rPr lang="en-US" dirty="0"/>
                  <a:t> </a:t>
                </a:r>
                <a:r>
                  <a:rPr lang="en-US" dirty="0" err="1"/>
                  <a:t>trị</a:t>
                </a:r>
                <a:r>
                  <a:rPr lang="en-US" dirty="0"/>
                  <a:t> x </a:t>
                </a:r>
                <a:r>
                  <a:rPr lang="en-US" dirty="0" err="1"/>
                  <a:t>cũ</a:t>
                </a:r>
                <a:r>
                  <a:rPr lang="en-US" dirty="0"/>
                  <a:t> </a:t>
                </a:r>
                <a:r>
                  <a:rPr lang="en-US" dirty="0" err="1"/>
                  <a:t>khi</a:t>
                </a:r>
                <a:r>
                  <a:rPr lang="en-US" dirty="0"/>
                  <a:t> </a:t>
                </a:r>
                <a:r>
                  <a:rPr lang="en-US" dirty="0" err="1"/>
                  <a:t>cực</a:t>
                </a:r>
                <a:r>
                  <a:rPr lang="en-US" dirty="0"/>
                  <a:t> </a:t>
                </a:r>
                <a:r>
                  <a:rPr lang="en-US" dirty="0" err="1"/>
                  <a:t>tiểu</a:t>
                </a:r>
                <a:r>
                  <a:rPr lang="en-US" dirty="0"/>
                  <a:t> </a:t>
                </a:r>
                <a:r>
                  <a:rPr lang="en-US" dirty="0" err="1"/>
                  <a:t>hóa</a:t>
                </a:r>
                <a:r>
                  <a:rPr lang="en-US" dirty="0"/>
                  <a:t> </a:t>
                </a:r>
                <a:r>
                  <a:rPr lang="en-US" dirty="0" err="1"/>
                  <a:t>hàm</a:t>
                </a:r>
                <a:r>
                  <a:rPr lang="en-US" dirty="0"/>
                  <a:t> </a:t>
                </a:r>
                <a:r>
                  <a:rPr lang="en-US" dirty="0" err="1"/>
                  <a:t>số</a:t>
                </a:r>
                <a:r>
                  <a:rPr lang="en-US" dirty="0"/>
                  <a:t> f, </a:t>
                </a:r>
                <a:r>
                  <a:rPr lang="en-US" dirty="0" err="1"/>
                  <a:t>tức</a:t>
                </a:r>
                <a:r>
                  <a:rPr lang="en-US" dirty="0"/>
                  <a:t> </a:t>
                </a:r>
                <a:r>
                  <a:rPr lang="en-US" dirty="0" err="1"/>
                  <a:t>là</a:t>
                </a:r>
                <a:r>
                  <a:rPr lang="en-US" dirty="0"/>
                  <a:t> </a:t>
                </a:r>
                <a:r>
                  <a:rPr lang="en-US" sz="1200" i="0">
                    <a:solidFill>
                      <a:schemeClr val="tx1"/>
                    </a:solidFill>
                    <a:latin typeface="Cambria Math" panose="02040503050406030204" pitchFamily="18" charset="0"/>
                  </a:rPr>
                  <a:t>𝑓</a:t>
                </a:r>
                <a:r>
                  <a:rPr lang="en-US" sz="1200" b="0" i="0">
                    <a:solidFill>
                      <a:schemeClr val="tx1"/>
                    </a:solidFill>
                    <a:latin typeface="Cambria Math" panose="02040503050406030204" pitchFamily="18" charset="0"/>
                  </a:rPr>
                  <a:t>(</a:t>
                </a:r>
                <a:r>
                  <a:rPr lang="en-US" sz="1200" i="0">
                    <a:latin typeface="Cambria Math" panose="02040503050406030204" pitchFamily="18" charset="0"/>
                  </a:rPr>
                  <a:t>𝑥_(𝑡+1) )</a:t>
                </a:r>
                <a:r>
                  <a:rPr lang="en-US" sz="1200" b="0" i="0">
                    <a:latin typeface="Cambria Math" panose="02040503050406030204" pitchFamily="18" charset="0"/>
                    <a:ea typeface="Cambria Math" panose="02040503050406030204" pitchFamily="18" charset="0"/>
                  </a:rPr>
                  <a:t>&lt;</a:t>
                </a:r>
                <a:r>
                  <a:rPr lang="en-US" sz="1200" i="0">
                    <a:solidFill>
                      <a:schemeClr val="tx1"/>
                    </a:solidFill>
                    <a:latin typeface="Cambria Math" panose="02040503050406030204" pitchFamily="18" charset="0"/>
                  </a:rPr>
                  <a:t>𝑓(</a:t>
                </a:r>
                <a:r>
                  <a:rPr lang="en-US" sz="1200" i="0">
                    <a:latin typeface="Cambria Math" panose="02040503050406030204" pitchFamily="18" charset="0"/>
                  </a:rPr>
                  <a:t>𝑥_</a:t>
                </a:r>
                <a:r>
                  <a:rPr lang="en-US" sz="1200" b="0" i="0">
                    <a:latin typeface="Cambria Math" panose="02040503050406030204" pitchFamily="18" charset="0"/>
                  </a:rPr>
                  <a:t>𝑡</a:t>
                </a:r>
                <a:r>
                  <a:rPr lang="en-US" sz="1200" i="0">
                    <a:latin typeface="Cambria Math" panose="02040503050406030204" pitchFamily="18" charset="0"/>
                  </a:rPr>
                  <a:t>)</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 </a:t>
                </a:r>
                <a:r>
                  <a:rPr lang="en-US" dirty="0" err="1"/>
                  <a:t>xét</a:t>
                </a:r>
                <a:r>
                  <a:rPr lang="en-US" dirty="0"/>
                  <a:t> </a:t>
                </a:r>
                <a:r>
                  <a:rPr lang="en-US" dirty="0" err="1"/>
                  <a:t>ví</a:t>
                </a:r>
                <a:r>
                  <a:rPr lang="en-US" dirty="0"/>
                  <a:t> </a:t>
                </a:r>
                <a:r>
                  <a:rPr lang="en-US" dirty="0" err="1"/>
                  <a:t>dụ</a:t>
                </a:r>
                <a:r>
                  <a:rPr lang="en-US" dirty="0"/>
                  <a:t> </a:t>
                </a:r>
                <a:r>
                  <a:rPr lang="en-US" dirty="0" err="1"/>
                  <a:t>sau</a:t>
                </a:r>
                <a:r>
                  <a:rPr lang="en-US" dirty="0"/>
                  <a:t>. </a:t>
                </a:r>
                <a:r>
                  <a:rPr lang="en-US" dirty="0" err="1"/>
                  <a:t>Nếu</a:t>
                </a:r>
                <a:r>
                  <a:rPr lang="en-US" dirty="0"/>
                  <a:t> ở </a:t>
                </a:r>
                <a:r>
                  <a:rPr lang="en-US" dirty="0" err="1"/>
                  <a:t>bước</a:t>
                </a:r>
                <a:r>
                  <a:rPr lang="en-US" dirty="0"/>
                  <a:t> </a:t>
                </a:r>
                <a:r>
                  <a:rPr lang="en-US" dirty="0" err="1"/>
                  <a:t>thứ</a:t>
                </a:r>
                <a:r>
                  <a:rPr lang="en-US" dirty="0"/>
                  <a:t> t </a:t>
                </a:r>
                <a:r>
                  <a:rPr lang="en-US" dirty="0" err="1"/>
                  <a:t>nào</a:t>
                </a:r>
                <a:r>
                  <a:rPr lang="en-US" dirty="0"/>
                  <a:t> </a:t>
                </a:r>
                <a:r>
                  <a:rPr lang="en-US" dirty="0" err="1"/>
                  <a:t>đó</a:t>
                </a:r>
                <a:r>
                  <a:rPr lang="en-US" dirty="0"/>
                  <a:t>, ta </a:t>
                </a:r>
                <a:r>
                  <a:rPr lang="en-US" dirty="0" err="1"/>
                  <a:t>đang</a:t>
                </a:r>
                <a:r>
                  <a:rPr lang="en-US" dirty="0"/>
                  <a:t> </a:t>
                </a:r>
                <a:r>
                  <a:rPr lang="en-US" dirty="0" err="1"/>
                  <a:t>có</a:t>
                </a:r>
                <a:r>
                  <a:rPr lang="en-US" dirty="0"/>
                  <a:t> x=3.5, </a:t>
                </a:r>
                <a:r>
                  <a:rPr lang="en-US" dirty="0" err="1"/>
                  <a:t>và</a:t>
                </a:r>
                <a:r>
                  <a:rPr lang="en-US" dirty="0"/>
                  <a:t> f(3.5)=1.03. </a:t>
                </a:r>
                <a:r>
                  <a:rPr lang="en-US" dirty="0" err="1"/>
                  <a:t>Đạo</a:t>
                </a:r>
                <a:r>
                  <a:rPr lang="en-US" dirty="0"/>
                  <a:t> </a:t>
                </a:r>
                <a:r>
                  <a:rPr lang="en-US" dirty="0" err="1"/>
                  <a:t>hàm</a:t>
                </a:r>
                <a:r>
                  <a:rPr lang="en-US" dirty="0"/>
                  <a:t> </a:t>
                </a:r>
                <a:r>
                  <a:rPr lang="en-US" dirty="0" err="1"/>
                  <a:t>của</a:t>
                </a:r>
                <a:r>
                  <a:rPr lang="en-US" dirty="0"/>
                  <a:t> f </a:t>
                </a:r>
                <a:r>
                  <a:rPr lang="en-US" dirty="0" err="1"/>
                  <a:t>tại</a:t>
                </a:r>
                <a:r>
                  <a:rPr lang="en-US" dirty="0"/>
                  <a:t> x=3.5 </a:t>
                </a:r>
                <a:r>
                  <a:rPr lang="en-US" dirty="0" err="1"/>
                  <a:t>là</a:t>
                </a:r>
                <a:r>
                  <a:rPr lang="en-US" dirty="0"/>
                  <a:t> </a:t>
                </a:r>
                <a:r>
                  <a:rPr lang="en-US" dirty="0" err="1"/>
                  <a:t>dương</a:t>
                </a:r>
                <a:r>
                  <a:rPr lang="en-US" dirty="0"/>
                  <a:t> hay </a:t>
                </a:r>
                <a:r>
                  <a:rPr lang="en-US" dirty="0" err="1"/>
                  <a:t>âm</a:t>
                </a:r>
                <a:r>
                  <a:rPr lang="en-US" dirty="0"/>
                  <a:t>? </a:t>
                </a:r>
                <a:r>
                  <a:rPr lang="en-US" dirty="0" err="1"/>
                  <a:t>Nhìn</a:t>
                </a:r>
                <a:r>
                  <a:rPr lang="en-US" dirty="0"/>
                  <a:t> </a:t>
                </a:r>
                <a:r>
                  <a:rPr lang="en-US" dirty="0" err="1"/>
                  <a:t>hình</a:t>
                </a:r>
                <a:r>
                  <a:rPr lang="en-US" dirty="0"/>
                  <a:t> ta </a:t>
                </a:r>
                <a:r>
                  <a:rPr lang="en-US" dirty="0" err="1"/>
                  <a:t>thấy</a:t>
                </a:r>
                <a:r>
                  <a:rPr lang="en-US" dirty="0"/>
                  <a:t>, </a:t>
                </a:r>
                <a:r>
                  <a:rPr lang="en-US" dirty="0" err="1"/>
                  <a:t>đạo</a:t>
                </a:r>
                <a:r>
                  <a:rPr lang="en-US" dirty="0"/>
                  <a:t> </a:t>
                </a:r>
                <a:r>
                  <a:rPr lang="en-US" dirty="0" err="1"/>
                  <a:t>hàm</a:t>
                </a:r>
                <a:r>
                  <a:rPr lang="en-US" dirty="0"/>
                  <a:t> </a:t>
                </a:r>
                <a:r>
                  <a:rPr lang="en-US" dirty="0" err="1"/>
                  <a:t>của</a:t>
                </a:r>
                <a:r>
                  <a:rPr lang="en-US" dirty="0"/>
                  <a:t> f </a:t>
                </a:r>
                <a:r>
                  <a:rPr lang="en-US" dirty="0" err="1"/>
                  <a:t>tại</a:t>
                </a:r>
                <a:r>
                  <a:rPr lang="en-US" dirty="0"/>
                  <a:t> 3.5 </a:t>
                </a:r>
                <a:r>
                  <a:rPr lang="en-US" dirty="0" err="1"/>
                  <a:t>là</a:t>
                </a:r>
                <a:r>
                  <a:rPr lang="en-US" dirty="0"/>
                  <a:t> </a:t>
                </a:r>
                <a:r>
                  <a:rPr lang="en-US" dirty="0" err="1"/>
                  <a:t>số</a:t>
                </a:r>
                <a:r>
                  <a:rPr lang="en-US" dirty="0"/>
                  <a:t> </a:t>
                </a:r>
                <a:r>
                  <a:rPr lang="en-US" dirty="0" err="1"/>
                  <a:t>dương</a:t>
                </a:r>
                <a:r>
                  <a:rPr lang="en-US" dirty="0"/>
                  <a:t>. </a:t>
                </a:r>
                <a:r>
                  <a:rPr lang="en-US" dirty="0" err="1"/>
                  <a:t>Đạo</a:t>
                </a:r>
                <a:r>
                  <a:rPr lang="en-US" dirty="0"/>
                  <a:t> </a:t>
                </a:r>
                <a:r>
                  <a:rPr lang="en-US" dirty="0" err="1"/>
                  <a:t>hàm</a:t>
                </a:r>
                <a:r>
                  <a:rPr lang="en-US" dirty="0"/>
                  <a:t> </a:t>
                </a:r>
                <a:r>
                  <a:rPr lang="en-US" dirty="0" err="1"/>
                  <a:t>dương</a:t>
                </a:r>
                <a:r>
                  <a:rPr lang="en-US" dirty="0"/>
                  <a:t> </a:t>
                </a:r>
                <a:r>
                  <a:rPr lang="en-US" dirty="0" err="1"/>
                  <a:t>nói</a:t>
                </a:r>
                <a:r>
                  <a:rPr lang="en-US" dirty="0"/>
                  <a:t> </a:t>
                </a:r>
                <a:r>
                  <a:rPr lang="en-US" dirty="0" err="1"/>
                  <a:t>lên</a:t>
                </a:r>
                <a:r>
                  <a:rPr lang="en-US" dirty="0"/>
                  <a:t> </a:t>
                </a:r>
                <a:r>
                  <a:rPr lang="en-US" dirty="0" err="1"/>
                  <a:t>điều</a:t>
                </a:r>
                <a:r>
                  <a:rPr lang="en-US" dirty="0"/>
                  <a:t> </a:t>
                </a:r>
                <a:r>
                  <a:rPr lang="en-US" dirty="0" err="1"/>
                  <a:t>gì</a:t>
                </a:r>
                <a:r>
                  <a:rPr lang="en-US" dirty="0"/>
                  <a:t>? </a:t>
                </a:r>
                <a:r>
                  <a:rPr lang="en-US" dirty="0" err="1"/>
                  <a:t>Nếu</a:t>
                </a:r>
                <a:r>
                  <a:rPr lang="en-US" dirty="0"/>
                  <a:t> ta </a:t>
                </a:r>
                <a:r>
                  <a:rPr lang="en-US" dirty="0" err="1"/>
                  <a:t>tăng</a:t>
                </a:r>
                <a:r>
                  <a:rPr lang="en-US" dirty="0"/>
                  <a:t> </a:t>
                </a:r>
                <a:r>
                  <a:rPr lang="en-US" dirty="0" err="1"/>
                  <a:t>giá</a:t>
                </a:r>
                <a:r>
                  <a:rPr lang="en-US" dirty="0"/>
                  <a:t> </a:t>
                </a:r>
                <a:r>
                  <a:rPr lang="en-US" dirty="0" err="1"/>
                  <a:t>trị</a:t>
                </a:r>
                <a:r>
                  <a:rPr lang="en-US" dirty="0"/>
                  <a:t> x </a:t>
                </a:r>
                <a:r>
                  <a:rPr lang="en-US" dirty="0" err="1"/>
                  <a:t>lên</a:t>
                </a:r>
                <a:r>
                  <a:rPr lang="en-US" dirty="0"/>
                  <a:t>, </a:t>
                </a:r>
                <a:r>
                  <a:rPr lang="en-US" dirty="0" err="1"/>
                  <a:t>tức</a:t>
                </a:r>
                <a:r>
                  <a:rPr lang="en-US" dirty="0"/>
                  <a:t> </a:t>
                </a:r>
                <a:r>
                  <a:rPr lang="en-US" dirty="0" err="1"/>
                  <a:t>là</a:t>
                </a:r>
                <a:r>
                  <a:rPr lang="en-US" dirty="0"/>
                  <a:t> ta </a:t>
                </a:r>
                <a:r>
                  <a:rPr lang="en-US" dirty="0" err="1"/>
                  <a:t>đi</a:t>
                </a:r>
                <a:r>
                  <a:rPr lang="en-US" dirty="0"/>
                  <a:t> </a:t>
                </a:r>
                <a:r>
                  <a:rPr lang="en-US" dirty="0" err="1"/>
                  <a:t>về</a:t>
                </a:r>
                <a:r>
                  <a:rPr lang="en-US" dirty="0"/>
                  <a:t> </a:t>
                </a:r>
                <a:r>
                  <a:rPr lang="en-US" dirty="0" err="1"/>
                  <a:t>phái</a:t>
                </a:r>
                <a:r>
                  <a:rPr lang="en-US" dirty="0"/>
                  <a:t> </a:t>
                </a:r>
                <a:r>
                  <a:rPr lang="en-US" dirty="0" err="1"/>
                  <a:t>tay</a:t>
                </a:r>
                <a:r>
                  <a:rPr lang="en-US" dirty="0"/>
                  <a:t> </a:t>
                </a:r>
                <a:r>
                  <a:rPr lang="en-US" dirty="0" err="1"/>
                  <a:t>phải</a:t>
                </a:r>
                <a:r>
                  <a:rPr lang="en-US" dirty="0"/>
                  <a:t> </a:t>
                </a:r>
                <a:r>
                  <a:rPr lang="en-US" dirty="0" err="1"/>
                  <a:t>của</a:t>
                </a:r>
                <a:r>
                  <a:rPr lang="en-US" dirty="0"/>
                  <a:t> </a:t>
                </a:r>
                <a:r>
                  <a:rPr lang="en-US" dirty="0" err="1"/>
                  <a:t>trục</a:t>
                </a:r>
                <a:r>
                  <a:rPr lang="en-US" dirty="0"/>
                  <a:t> </a:t>
                </a:r>
                <a:r>
                  <a:rPr lang="en-US" dirty="0" err="1"/>
                  <a:t>số</a:t>
                </a:r>
                <a:r>
                  <a:rPr lang="en-US" dirty="0"/>
                  <a:t> </a:t>
                </a:r>
                <a:r>
                  <a:rPr lang="en-US" dirty="0" err="1"/>
                  <a:t>thì</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hàm</a:t>
                </a:r>
                <a:r>
                  <a:rPr lang="en-US" dirty="0"/>
                  <a:t> f </a:t>
                </a:r>
                <a:r>
                  <a:rPr lang="en-US" dirty="0" err="1"/>
                  <a:t>tăng</a:t>
                </a:r>
                <a:r>
                  <a:rPr lang="en-US" dirty="0"/>
                  <a:t> </a:t>
                </a:r>
                <a:r>
                  <a:rPr lang="en-US" dirty="0" err="1"/>
                  <a:t>lên</a:t>
                </a:r>
                <a:r>
                  <a:rPr lang="en-US" dirty="0"/>
                  <a:t>. Ta </a:t>
                </a:r>
                <a:r>
                  <a:rPr lang="en-US" dirty="0" err="1"/>
                  <a:t>đang</a:t>
                </a:r>
                <a:r>
                  <a:rPr lang="en-US" dirty="0"/>
                  <a:t> </a:t>
                </a:r>
                <a:r>
                  <a:rPr lang="en-US" dirty="0" err="1"/>
                  <a:t>muốn</a:t>
                </a:r>
                <a:r>
                  <a:rPr lang="en-US" dirty="0"/>
                  <a:t> </a:t>
                </a:r>
                <a:r>
                  <a:rPr lang="en-US" dirty="0" err="1"/>
                  <a:t>cực</a:t>
                </a:r>
                <a:r>
                  <a:rPr lang="en-US" dirty="0"/>
                  <a:t> </a:t>
                </a:r>
                <a:r>
                  <a:rPr lang="en-US" dirty="0" err="1"/>
                  <a:t>tiểu</a:t>
                </a:r>
                <a:r>
                  <a:rPr lang="en-US" dirty="0"/>
                  <a:t> </a:t>
                </a:r>
                <a:r>
                  <a:rPr lang="en-US" dirty="0" err="1"/>
                  <a:t>hóa</a:t>
                </a:r>
                <a:r>
                  <a:rPr lang="en-US" dirty="0"/>
                  <a:t> </a:t>
                </a:r>
                <a:r>
                  <a:rPr lang="en-US" dirty="0" err="1"/>
                  <a:t>hàm</a:t>
                </a:r>
                <a:r>
                  <a:rPr lang="en-US" dirty="0"/>
                  <a:t> f, do </a:t>
                </a:r>
                <a:r>
                  <a:rPr lang="en-US" dirty="0" err="1"/>
                  <a:t>đó</a:t>
                </a:r>
                <a:r>
                  <a:rPr lang="en-US" dirty="0"/>
                  <a:t>, ta </a:t>
                </a:r>
                <a:r>
                  <a:rPr lang="en-US" dirty="0" err="1"/>
                  <a:t>cần</a:t>
                </a:r>
                <a:r>
                  <a:rPr lang="en-US" dirty="0"/>
                  <a:t> </a:t>
                </a:r>
                <a:r>
                  <a:rPr lang="en-US" dirty="0" err="1"/>
                  <a:t>đi</a:t>
                </a:r>
                <a:r>
                  <a:rPr lang="en-US" dirty="0"/>
                  <a:t> </a:t>
                </a:r>
                <a:r>
                  <a:rPr lang="en-US" dirty="0" err="1"/>
                  <a:t>ngược</a:t>
                </a:r>
                <a:r>
                  <a:rPr lang="en-US" dirty="0"/>
                  <a:t> </a:t>
                </a:r>
                <a:r>
                  <a:rPr lang="en-US" dirty="0" err="1"/>
                  <a:t>chiều</a:t>
                </a:r>
                <a:r>
                  <a:rPr lang="en-US" dirty="0"/>
                  <a:t> </a:t>
                </a:r>
                <a:r>
                  <a:rPr lang="en-US" dirty="0" err="1"/>
                  <a:t>của</a:t>
                </a:r>
                <a:r>
                  <a:rPr lang="en-US" dirty="0"/>
                  <a:t> </a:t>
                </a:r>
                <a:r>
                  <a:rPr lang="en-US" dirty="0" err="1"/>
                  <a:t>đạo</a:t>
                </a:r>
                <a:r>
                  <a:rPr lang="en-US" dirty="0"/>
                  <a:t> </a:t>
                </a:r>
                <a:r>
                  <a:rPr lang="en-US" dirty="0" err="1"/>
                  <a:t>hàm</a:t>
                </a:r>
                <a:r>
                  <a:rPr lang="en-US" dirty="0"/>
                  <a:t>, </a:t>
                </a:r>
                <a:r>
                  <a:rPr lang="en-US" dirty="0" err="1"/>
                  <a:t>tức</a:t>
                </a:r>
                <a:r>
                  <a:rPr lang="en-US" dirty="0"/>
                  <a:t> </a:t>
                </a:r>
                <a:r>
                  <a:rPr lang="en-US" dirty="0" err="1"/>
                  <a:t>là</a:t>
                </a:r>
                <a:r>
                  <a:rPr lang="en-US" dirty="0"/>
                  <a:t> </a:t>
                </a:r>
                <a:r>
                  <a:rPr lang="en-US" dirty="0" err="1"/>
                  <a:t>đi</a:t>
                </a:r>
                <a:r>
                  <a:rPr lang="en-US" dirty="0"/>
                  <a:t> </a:t>
                </a:r>
                <a:r>
                  <a:rPr lang="en-US" dirty="0" err="1"/>
                  <a:t>về</a:t>
                </a:r>
                <a:r>
                  <a:rPr lang="en-US" dirty="0"/>
                  <a:t> </a:t>
                </a:r>
                <a:r>
                  <a:rPr lang="en-US" dirty="0" err="1"/>
                  <a:t>phía</a:t>
                </a:r>
                <a:r>
                  <a:rPr lang="en-US" dirty="0"/>
                  <a:t> </a:t>
                </a:r>
                <a:r>
                  <a:rPr lang="en-US" dirty="0" err="1"/>
                  <a:t>tay</a:t>
                </a:r>
                <a:r>
                  <a:rPr lang="en-US" dirty="0"/>
                  <a:t> </a:t>
                </a:r>
                <a:r>
                  <a:rPr lang="en-US" dirty="0" err="1"/>
                  <a:t>trái</a:t>
                </a:r>
                <a:r>
                  <a:rPr lang="en-US" dirty="0"/>
                  <a:t>. Ta </a:t>
                </a:r>
                <a:r>
                  <a:rPr lang="en-US" dirty="0" err="1"/>
                  <a:t>thực</a:t>
                </a:r>
                <a:r>
                  <a:rPr lang="en-US" dirty="0"/>
                  <a:t> </a:t>
                </a:r>
                <a:r>
                  <a:rPr lang="en-US" dirty="0" err="1"/>
                  <a:t>hiện</a:t>
                </a:r>
                <a:r>
                  <a:rPr lang="en-US" dirty="0"/>
                  <a:t> </a:t>
                </a:r>
                <a:r>
                  <a:rPr lang="en-US" sz="1200" b="0" i="0">
                    <a:latin typeface="Cambria Math" panose="02040503050406030204" pitchFamily="18" charset="0"/>
                  </a:rPr>
                  <a:t>𝑥_(</a:t>
                </a:r>
                <a:r>
                  <a:rPr lang="en-US" sz="1200" i="0">
                    <a:latin typeface="Cambria Math" panose="02040503050406030204" pitchFamily="18" charset="0"/>
                  </a:rPr>
                  <a:t>𝑡</a:t>
                </a:r>
                <a:r>
                  <a:rPr lang="en-US" sz="1200" b="0" i="0">
                    <a:latin typeface="Cambria Math" panose="02040503050406030204" pitchFamily="18" charset="0"/>
                  </a:rPr>
                  <a:t>+1)=</a:t>
                </a:r>
                <a:r>
                  <a:rPr lang="en-US" sz="1200" i="0">
                    <a:latin typeface="Cambria Math" panose="02040503050406030204" pitchFamily="18" charset="0"/>
                  </a:rPr>
                  <a:t>𝑥_𝑡</a:t>
                </a:r>
                <a:r>
                  <a:rPr lang="en-US" sz="1200" b="0" i="0">
                    <a:solidFill>
                      <a:srgbClr val="FF0000"/>
                    </a:solidFill>
                    <a:latin typeface="Cambria Math" panose="02040503050406030204" pitchFamily="18" charset="0"/>
                  </a:rPr>
                  <a:t>−</a:t>
                </a:r>
                <a:r>
                  <a:rPr lang="en-US" sz="1200" i="0">
                    <a:solidFill>
                      <a:schemeClr val="accent1"/>
                    </a:solidFill>
                    <a:latin typeface="Cambria Math" panose="02040503050406030204" pitchFamily="18" charset="0"/>
                    <a:ea typeface="Cambria Math" panose="02040503050406030204" pitchFamily="18" charset="0"/>
                  </a:rPr>
                  <a:t>𝛼</a:t>
                </a:r>
                <a:r>
                  <a:rPr lang="en-US" sz="1200" i="0">
                    <a:solidFill>
                      <a:srgbClr val="FF0000"/>
                    </a:solidFill>
                    <a:latin typeface="Cambria Math" panose="02040503050406030204" pitchFamily="18" charset="0"/>
                  </a:rPr>
                  <a:t>𝑔_𝑡</a:t>
                </a:r>
                <a:r>
                  <a:rPr lang="en-US" sz="1200" dirty="0">
                    <a:solidFill>
                      <a:srgbClr val="FF0000"/>
                    </a:solidFill>
                  </a:rPr>
                  <a:t> . Do alpha &gt; 0, </a:t>
                </a:r>
                <a:r>
                  <a:rPr lang="en-US" sz="1200" dirty="0" err="1">
                    <a:solidFill>
                      <a:srgbClr val="FF0000"/>
                    </a:solidFill>
                  </a:rPr>
                  <a:t>đạo</a:t>
                </a:r>
                <a:r>
                  <a:rPr lang="en-US" sz="1200" baseline="0" dirty="0">
                    <a:solidFill>
                      <a:srgbClr val="FF0000"/>
                    </a:solidFill>
                  </a:rPr>
                  <a:t> </a:t>
                </a:r>
                <a:r>
                  <a:rPr lang="en-US" sz="1200" baseline="0" dirty="0" err="1">
                    <a:solidFill>
                      <a:srgbClr val="FF0000"/>
                    </a:solidFill>
                  </a:rPr>
                  <a:t>hàm</a:t>
                </a:r>
                <a:r>
                  <a:rPr lang="en-US" sz="1200" baseline="0" dirty="0">
                    <a:solidFill>
                      <a:srgbClr val="FF0000"/>
                    </a:solidFill>
                  </a:rPr>
                  <a:t> </a:t>
                </a:r>
                <a:r>
                  <a:rPr lang="en-US" sz="1200" baseline="0" dirty="0" err="1">
                    <a:solidFill>
                      <a:srgbClr val="FF0000"/>
                    </a:solidFill>
                  </a:rPr>
                  <a:t>dương</a:t>
                </a:r>
                <a:r>
                  <a:rPr lang="en-US" sz="1200" baseline="0" dirty="0">
                    <a:solidFill>
                      <a:srgbClr val="FF0000"/>
                    </a:solidFill>
                  </a:rPr>
                  <a:t>, </a:t>
                </a:r>
                <a:r>
                  <a:rPr lang="en-US" sz="1200" baseline="0" dirty="0" err="1">
                    <a:solidFill>
                      <a:srgbClr val="FF0000"/>
                    </a:solidFill>
                  </a:rPr>
                  <a:t>nên</a:t>
                </a:r>
                <a:r>
                  <a:rPr lang="en-US" sz="1200" baseline="0" dirty="0">
                    <a:solidFill>
                      <a:srgbClr val="FF0000"/>
                    </a:solidFill>
                  </a:rPr>
                  <a:t> </a:t>
                </a:r>
                <a:r>
                  <a:rPr lang="en-US" sz="1200" b="0" i="0">
                    <a:latin typeface="Cambria Math" panose="02040503050406030204" pitchFamily="18" charset="0"/>
                  </a:rPr>
                  <a:t>𝑥_(</a:t>
                </a:r>
                <a:r>
                  <a:rPr lang="en-US" sz="1200" i="0">
                    <a:latin typeface="Cambria Math" panose="02040503050406030204" pitchFamily="18" charset="0"/>
                  </a:rPr>
                  <a:t>𝑡</a:t>
                </a:r>
                <a:r>
                  <a:rPr lang="en-US" sz="1200" b="0" i="0">
                    <a:latin typeface="Cambria Math" panose="02040503050406030204" pitchFamily="18" charset="0"/>
                  </a:rPr>
                  <a:t>+1)</a:t>
                </a:r>
                <a:r>
                  <a:rPr lang="en-US" dirty="0"/>
                  <a:t> </a:t>
                </a:r>
                <a:r>
                  <a:rPr lang="en-US" dirty="0" err="1"/>
                  <a:t>nhỏ</a:t>
                </a:r>
                <a:r>
                  <a:rPr lang="en-US" baseline="0" dirty="0"/>
                  <a:t> </a:t>
                </a:r>
                <a:r>
                  <a:rPr lang="en-US" baseline="0" dirty="0" err="1"/>
                  <a:t>hơn</a:t>
                </a:r>
                <a:r>
                  <a:rPr lang="en-US" baseline="0" dirty="0"/>
                  <a:t> </a:t>
                </a:r>
                <a:r>
                  <a:rPr lang="en-US" sz="1200" i="0">
                    <a:latin typeface="Cambria Math" panose="02040503050406030204" pitchFamily="18" charset="0"/>
                  </a:rPr>
                  <a:t>𝑥_𝑡</a:t>
                </a:r>
                <a:r>
                  <a:rPr lang="en-US" dirty="0"/>
                  <a:t>. Ta </a:t>
                </a:r>
                <a:r>
                  <a:rPr lang="en-US" dirty="0" err="1"/>
                  <a:t>thấy</a:t>
                </a:r>
                <a:r>
                  <a:rPr lang="en-US" baseline="0" dirty="0"/>
                  <a:t> </a:t>
                </a:r>
                <a:r>
                  <a:rPr lang="en-US" baseline="0" dirty="0" err="1"/>
                  <a:t>tại</a:t>
                </a:r>
                <a:r>
                  <a:rPr lang="en-US" baseline="0" dirty="0"/>
                  <a:t> x_t+1, </a:t>
                </a:r>
                <a:r>
                  <a:rPr lang="en-US" baseline="0" dirty="0" err="1"/>
                  <a:t>hàm</a:t>
                </a:r>
                <a:r>
                  <a:rPr lang="en-US" baseline="0" dirty="0"/>
                  <a:t> f </a:t>
                </a:r>
                <a:r>
                  <a:rPr lang="en-US" baseline="0" dirty="0" err="1"/>
                  <a:t>đạt</a:t>
                </a:r>
                <a:r>
                  <a:rPr lang="en-US" baseline="0" dirty="0"/>
                  <a:t> </a:t>
                </a:r>
                <a:r>
                  <a:rPr lang="en-US" baseline="0" dirty="0" err="1"/>
                  <a:t>giá</a:t>
                </a:r>
                <a:r>
                  <a:rPr lang="en-US" baseline="0" dirty="0"/>
                  <a:t> </a:t>
                </a:r>
                <a:r>
                  <a:rPr lang="en-US" baseline="0" dirty="0" err="1"/>
                  <a:t>trị</a:t>
                </a:r>
                <a:r>
                  <a:rPr lang="en-US" baseline="0" dirty="0"/>
                  <a:t> 0.76, </a:t>
                </a:r>
                <a:r>
                  <a:rPr lang="en-US" baseline="0" dirty="0" err="1"/>
                  <a:t>nhỏ</a:t>
                </a:r>
                <a:r>
                  <a:rPr lang="en-US" baseline="0" dirty="0"/>
                  <a:t> </a:t>
                </a:r>
                <a:r>
                  <a:rPr lang="en-US" baseline="0" dirty="0" err="1"/>
                  <a:t>hơn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a:t>
                </a:r>
                <a:r>
                  <a:rPr lang="en-US" baseline="0" dirty="0" err="1"/>
                  <a:t>x_t</a:t>
                </a:r>
                <a:r>
                  <a:rPr lang="en-US" baseline="0" dirty="0"/>
                  <a:t>. </a:t>
                </a:r>
              </a:p>
              <a:p>
                <a:pPr marL="0" lvl="0" indent="0" algn="l" rtl="0">
                  <a:spcBef>
                    <a:spcPts val="0"/>
                  </a:spcBef>
                  <a:spcAft>
                    <a:spcPts val="0"/>
                  </a:spcAft>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Xét</a:t>
                </a:r>
                <a:r>
                  <a:rPr lang="en-US" baseline="0" dirty="0"/>
                  <a:t> </a:t>
                </a:r>
                <a:r>
                  <a:rPr lang="en-US" baseline="0" dirty="0" err="1"/>
                  <a:t>trường</a:t>
                </a:r>
                <a:r>
                  <a:rPr lang="en-US" baseline="0" dirty="0"/>
                  <a:t> </a:t>
                </a:r>
                <a:r>
                  <a:rPr lang="en-US" baseline="0" dirty="0" err="1"/>
                  <a:t>hợp</a:t>
                </a:r>
                <a:r>
                  <a:rPr lang="en-US" baseline="0" dirty="0"/>
                  <a:t> </a:t>
                </a:r>
                <a:r>
                  <a:rPr lang="en-US" baseline="0" dirty="0" err="1"/>
                  <a:t>khác</a:t>
                </a:r>
                <a:r>
                  <a:rPr lang="en-US" baseline="0" dirty="0"/>
                  <a:t>. Ta </a:t>
                </a:r>
                <a:r>
                  <a:rPr lang="en-US" baseline="0" dirty="0" err="1"/>
                  <a:t>có</a:t>
                </a:r>
                <a:r>
                  <a:rPr lang="en-US" baseline="0" dirty="0"/>
                  <a:t> x=0.5, </a:t>
                </a:r>
                <a:r>
                  <a:rPr lang="en-US" baseline="0" dirty="0" err="1"/>
                  <a:t>và</a:t>
                </a:r>
                <a:r>
                  <a:rPr lang="en-US" baseline="0" dirty="0"/>
                  <a:t> f(0.5)=0.76. </a:t>
                </a:r>
                <a:r>
                  <a:rPr lang="en-US" baseline="0" dirty="0" err="1"/>
                  <a:t>Đạo</a:t>
                </a:r>
                <a:r>
                  <a:rPr lang="en-US" baseline="0" dirty="0"/>
                  <a:t> </a:t>
                </a:r>
                <a:r>
                  <a:rPr lang="en-US" baseline="0" dirty="0" err="1"/>
                  <a:t>hàm</a:t>
                </a:r>
                <a:r>
                  <a:rPr lang="en-US" baseline="0" dirty="0"/>
                  <a:t> </a:t>
                </a:r>
                <a:r>
                  <a:rPr lang="en-US" baseline="0" dirty="0" err="1"/>
                  <a:t>của</a:t>
                </a:r>
                <a:r>
                  <a:rPr lang="en-US" baseline="0" dirty="0"/>
                  <a:t> f </a:t>
                </a:r>
                <a:r>
                  <a:rPr lang="en-US" baseline="0" dirty="0" err="1"/>
                  <a:t>tại</a:t>
                </a:r>
                <a:r>
                  <a:rPr lang="en-US" baseline="0" dirty="0"/>
                  <a:t> x=0.5 </a:t>
                </a:r>
                <a:r>
                  <a:rPr lang="en-US" baseline="0" dirty="0" err="1"/>
                  <a:t>là</a:t>
                </a:r>
                <a:r>
                  <a:rPr lang="en-US" baseline="0" dirty="0"/>
                  <a:t> </a:t>
                </a:r>
                <a:r>
                  <a:rPr lang="en-US" baseline="0" dirty="0" err="1"/>
                  <a:t>dương</a:t>
                </a:r>
                <a:r>
                  <a:rPr lang="en-US" baseline="0" dirty="0"/>
                  <a:t> hay </a:t>
                </a:r>
                <a:r>
                  <a:rPr lang="en-US" baseline="0" dirty="0" err="1"/>
                  <a:t>âm</a:t>
                </a:r>
                <a:r>
                  <a:rPr lang="en-US" baseline="0" dirty="0"/>
                  <a:t>? </a:t>
                </a:r>
                <a:r>
                  <a:rPr lang="en-US" baseline="0" dirty="0" err="1"/>
                  <a:t>Nhìn</a:t>
                </a:r>
                <a:r>
                  <a:rPr lang="en-US" baseline="0" dirty="0"/>
                  <a:t> </a:t>
                </a:r>
                <a:r>
                  <a:rPr lang="en-US" baseline="0" dirty="0" err="1"/>
                  <a:t>hình</a:t>
                </a:r>
                <a:r>
                  <a:rPr lang="en-US" baseline="0" dirty="0"/>
                  <a:t> ta </a:t>
                </a:r>
                <a:r>
                  <a:rPr lang="en-US" baseline="0" dirty="0" err="1"/>
                  <a:t>thấy</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của</a:t>
                </a:r>
                <a:r>
                  <a:rPr lang="en-US" baseline="0" dirty="0"/>
                  <a:t> f </a:t>
                </a:r>
                <a:r>
                  <a:rPr lang="en-US" baseline="0" dirty="0" err="1"/>
                  <a:t>tại</a:t>
                </a:r>
                <a:r>
                  <a:rPr lang="en-US" baseline="0" dirty="0"/>
                  <a:t> 0.5 </a:t>
                </a:r>
                <a:r>
                  <a:rPr lang="en-US" baseline="0" dirty="0" err="1"/>
                  <a:t>là</a:t>
                </a:r>
                <a:r>
                  <a:rPr lang="en-US" baseline="0" dirty="0"/>
                  <a:t> </a:t>
                </a:r>
                <a:r>
                  <a:rPr lang="en-US" baseline="0" dirty="0" err="1"/>
                  <a:t>số</a:t>
                </a:r>
                <a:r>
                  <a:rPr lang="en-US" baseline="0" dirty="0"/>
                  <a:t> </a:t>
                </a:r>
                <a:r>
                  <a:rPr lang="en-US" baseline="0" dirty="0" err="1"/>
                  <a:t>âm</a:t>
                </a:r>
                <a:r>
                  <a:rPr lang="en-US" baseline="0" dirty="0"/>
                  <a:t>. </a:t>
                </a:r>
                <a:r>
                  <a:rPr lang="en-US" baseline="0" dirty="0" err="1"/>
                  <a:t>Nếu</a:t>
                </a:r>
                <a:r>
                  <a:rPr lang="en-US" baseline="0" dirty="0"/>
                  <a:t> ta </a:t>
                </a:r>
                <a:r>
                  <a:rPr lang="en-US" baseline="0" dirty="0" err="1"/>
                  <a:t>giảm</a:t>
                </a:r>
                <a:r>
                  <a:rPr lang="en-US" baseline="0" dirty="0"/>
                  <a:t> </a:t>
                </a:r>
                <a:r>
                  <a:rPr lang="en-US" baseline="0" dirty="0" err="1"/>
                  <a:t>giá</a:t>
                </a:r>
                <a:r>
                  <a:rPr lang="en-US" baseline="0" dirty="0"/>
                  <a:t> </a:t>
                </a:r>
                <a:r>
                  <a:rPr lang="en-US" baseline="0" dirty="0" err="1"/>
                  <a:t>trị</a:t>
                </a:r>
                <a:r>
                  <a:rPr lang="en-US" baseline="0" dirty="0"/>
                  <a:t> x, </a:t>
                </a:r>
                <a:r>
                  <a:rPr lang="en-US" baseline="0" dirty="0" err="1"/>
                  <a:t>tức</a:t>
                </a:r>
                <a:r>
                  <a:rPr lang="en-US" baseline="0" dirty="0"/>
                  <a:t> </a:t>
                </a:r>
                <a:r>
                  <a:rPr lang="en-US" baseline="0" dirty="0" err="1"/>
                  <a:t>là</a:t>
                </a:r>
                <a:r>
                  <a:rPr lang="en-US" baseline="0" dirty="0"/>
                  <a:t> </a:t>
                </a:r>
                <a:r>
                  <a:rPr lang="en-US" baseline="0" dirty="0" err="1"/>
                  <a:t>đi</a:t>
                </a:r>
                <a:r>
                  <a:rPr lang="en-US" baseline="0" dirty="0"/>
                  <a:t> </a:t>
                </a:r>
                <a:r>
                  <a:rPr lang="en-US" baseline="0" dirty="0" err="1"/>
                  <a:t>về</a:t>
                </a:r>
                <a:r>
                  <a:rPr lang="en-US" baseline="0" dirty="0"/>
                  <a:t> </a:t>
                </a:r>
                <a:r>
                  <a:rPr lang="en-US" baseline="0" dirty="0" err="1"/>
                  <a:t>phía</a:t>
                </a:r>
                <a:r>
                  <a:rPr lang="en-US" baseline="0" dirty="0"/>
                  <a:t> </a:t>
                </a:r>
                <a:r>
                  <a:rPr lang="en-US" baseline="0" dirty="0" err="1"/>
                  <a:t>tay</a:t>
                </a:r>
                <a:r>
                  <a:rPr lang="en-US" baseline="0" dirty="0"/>
                  <a:t> </a:t>
                </a:r>
                <a:r>
                  <a:rPr lang="en-US" baseline="0" dirty="0" err="1"/>
                  <a:t>trái</a:t>
                </a:r>
                <a:r>
                  <a:rPr lang="en-US" baseline="0" dirty="0"/>
                  <a:t> </a:t>
                </a:r>
                <a:r>
                  <a:rPr lang="en-US" baseline="0" dirty="0" err="1"/>
                  <a:t>của</a:t>
                </a:r>
                <a:r>
                  <a:rPr lang="en-US" baseline="0" dirty="0"/>
                  <a:t> </a:t>
                </a:r>
                <a:r>
                  <a:rPr lang="en-US" baseline="0" dirty="0" err="1"/>
                  <a:t>trục</a:t>
                </a:r>
                <a:r>
                  <a:rPr lang="en-US" baseline="0" dirty="0"/>
                  <a:t> </a:t>
                </a:r>
                <a:r>
                  <a:rPr lang="en-US" baseline="0" dirty="0" err="1"/>
                  <a:t>số</a:t>
                </a:r>
                <a:r>
                  <a:rPr lang="en-US" baseline="0" dirty="0"/>
                  <a:t> </a:t>
                </a:r>
                <a:r>
                  <a:rPr lang="en-US" baseline="0" dirty="0" err="1"/>
                  <a:t>thì</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hàm</a:t>
                </a:r>
                <a:r>
                  <a:rPr lang="en-US" baseline="0" dirty="0"/>
                  <a:t> f </a:t>
                </a:r>
                <a:r>
                  <a:rPr lang="en-US" baseline="0" dirty="0" err="1"/>
                  <a:t>tăng</a:t>
                </a:r>
                <a:r>
                  <a:rPr lang="en-US" baseline="0" dirty="0"/>
                  <a:t> </a:t>
                </a:r>
                <a:r>
                  <a:rPr lang="en-US" baseline="0" dirty="0" err="1"/>
                  <a:t>lên</a:t>
                </a:r>
                <a:r>
                  <a:rPr lang="en-US" baseline="0" dirty="0"/>
                  <a:t>. Ta </a:t>
                </a:r>
                <a:r>
                  <a:rPr lang="en-US" baseline="0" dirty="0" err="1"/>
                  <a:t>muốn</a:t>
                </a:r>
                <a:r>
                  <a:rPr lang="en-US" baseline="0" dirty="0"/>
                  <a:t> </a:t>
                </a:r>
                <a:r>
                  <a:rPr lang="en-US" baseline="0" dirty="0" err="1"/>
                  <a:t>cực</a:t>
                </a:r>
                <a:r>
                  <a:rPr lang="en-US" baseline="0" dirty="0"/>
                  <a:t> </a:t>
                </a:r>
                <a:r>
                  <a:rPr lang="en-US" baseline="0" dirty="0" err="1"/>
                  <a:t>tiểu</a:t>
                </a:r>
                <a:r>
                  <a:rPr lang="en-US" baseline="0" dirty="0"/>
                  <a:t> </a:t>
                </a:r>
                <a:r>
                  <a:rPr lang="en-US" baseline="0" dirty="0" err="1"/>
                  <a:t>hóa</a:t>
                </a:r>
                <a:r>
                  <a:rPr lang="en-US" baseline="0" dirty="0"/>
                  <a:t> </a:t>
                </a:r>
                <a:r>
                  <a:rPr lang="en-US" baseline="0" dirty="0" err="1"/>
                  <a:t>hàm</a:t>
                </a:r>
                <a:r>
                  <a:rPr lang="en-US" baseline="0" dirty="0"/>
                  <a:t> f, do </a:t>
                </a:r>
                <a:r>
                  <a:rPr lang="en-US" baseline="0" dirty="0" err="1"/>
                  <a:t>đó</a:t>
                </a:r>
                <a:r>
                  <a:rPr lang="en-US" baseline="0" dirty="0"/>
                  <a:t>, ta </a:t>
                </a:r>
                <a:r>
                  <a:rPr lang="en-US" baseline="0" dirty="0" err="1"/>
                  <a:t>cần</a:t>
                </a:r>
                <a:r>
                  <a:rPr lang="en-US" baseline="0" dirty="0"/>
                  <a:t> </a:t>
                </a:r>
                <a:r>
                  <a:rPr lang="en-US" baseline="0" dirty="0" err="1"/>
                  <a:t>đi</a:t>
                </a:r>
                <a:r>
                  <a:rPr lang="en-US" baseline="0" dirty="0"/>
                  <a:t> </a:t>
                </a:r>
                <a:r>
                  <a:rPr lang="en-US" baseline="0" dirty="0" err="1"/>
                  <a:t>ngược</a:t>
                </a:r>
                <a:r>
                  <a:rPr lang="en-US" baseline="0" dirty="0"/>
                  <a:t> </a:t>
                </a:r>
                <a:r>
                  <a:rPr lang="en-US" baseline="0" dirty="0" err="1"/>
                  <a:t>chiều</a:t>
                </a:r>
                <a:r>
                  <a:rPr lang="en-US" baseline="0" dirty="0"/>
                  <a:t> </a:t>
                </a:r>
                <a:r>
                  <a:rPr lang="en-US" baseline="0" dirty="0" err="1"/>
                  <a:t>của</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tức</a:t>
                </a:r>
                <a:r>
                  <a:rPr lang="en-US" baseline="0" dirty="0"/>
                  <a:t> </a:t>
                </a:r>
                <a:r>
                  <a:rPr lang="en-US" baseline="0" dirty="0" err="1"/>
                  <a:t>là</a:t>
                </a:r>
                <a:r>
                  <a:rPr lang="en-US" baseline="0" dirty="0"/>
                  <a:t> </a:t>
                </a:r>
                <a:r>
                  <a:rPr lang="en-US" baseline="0" dirty="0" err="1"/>
                  <a:t>đi</a:t>
                </a:r>
                <a:r>
                  <a:rPr lang="en-US" baseline="0" dirty="0"/>
                  <a:t> </a:t>
                </a:r>
                <a:r>
                  <a:rPr lang="en-US" baseline="0" dirty="0" err="1"/>
                  <a:t>về</a:t>
                </a:r>
                <a:r>
                  <a:rPr lang="en-US" baseline="0" dirty="0"/>
                  <a:t> </a:t>
                </a:r>
                <a:r>
                  <a:rPr lang="en-US" baseline="0" dirty="0" err="1"/>
                  <a:t>phía</a:t>
                </a:r>
                <a:r>
                  <a:rPr lang="en-US" baseline="0" dirty="0"/>
                  <a:t> </a:t>
                </a:r>
                <a:r>
                  <a:rPr lang="en-US" baseline="0" dirty="0" err="1"/>
                  <a:t>tay</a:t>
                </a:r>
                <a:r>
                  <a:rPr lang="en-US" baseline="0" dirty="0"/>
                  <a:t> </a:t>
                </a:r>
                <a:r>
                  <a:rPr lang="en-US" baseline="0" dirty="0" err="1"/>
                  <a:t>phải</a:t>
                </a:r>
                <a:r>
                  <a:rPr lang="en-US" baseline="0" dirty="0"/>
                  <a:t>. </a:t>
                </a:r>
                <a:r>
                  <a:rPr lang="en-US" dirty="0"/>
                  <a:t>Ta </a:t>
                </a:r>
                <a:r>
                  <a:rPr lang="en-US" dirty="0" err="1"/>
                  <a:t>thực</a:t>
                </a:r>
                <a:r>
                  <a:rPr lang="en-US" dirty="0"/>
                  <a:t> </a:t>
                </a:r>
                <a:r>
                  <a:rPr lang="en-US" dirty="0" err="1"/>
                  <a:t>hiện</a:t>
                </a:r>
                <a:r>
                  <a:rPr lang="en-US" dirty="0"/>
                  <a:t> </a:t>
                </a:r>
                <a:r>
                  <a:rPr lang="en-US" sz="1200" b="0" i="0">
                    <a:latin typeface="Cambria Math" panose="02040503050406030204" pitchFamily="18" charset="0"/>
                  </a:rPr>
                  <a:t>𝑥_(</a:t>
                </a:r>
                <a:r>
                  <a:rPr lang="en-US" sz="1200" i="0">
                    <a:latin typeface="Cambria Math" panose="02040503050406030204" pitchFamily="18" charset="0"/>
                  </a:rPr>
                  <a:t>𝑡</a:t>
                </a:r>
                <a:r>
                  <a:rPr lang="en-US" sz="1200" b="0" i="0">
                    <a:latin typeface="Cambria Math" panose="02040503050406030204" pitchFamily="18" charset="0"/>
                  </a:rPr>
                  <a:t>+1)=</a:t>
                </a:r>
                <a:r>
                  <a:rPr lang="en-US" sz="1200" i="0">
                    <a:latin typeface="Cambria Math" panose="02040503050406030204" pitchFamily="18" charset="0"/>
                  </a:rPr>
                  <a:t>𝑥_𝑡</a:t>
                </a:r>
                <a:r>
                  <a:rPr lang="en-US" sz="1200" b="0" i="0">
                    <a:solidFill>
                      <a:srgbClr val="FF0000"/>
                    </a:solidFill>
                    <a:latin typeface="Cambria Math" panose="02040503050406030204" pitchFamily="18" charset="0"/>
                  </a:rPr>
                  <a:t>−</a:t>
                </a:r>
                <a:r>
                  <a:rPr lang="en-US" sz="1200" i="0">
                    <a:solidFill>
                      <a:schemeClr val="accent1"/>
                    </a:solidFill>
                    <a:latin typeface="Cambria Math" panose="02040503050406030204" pitchFamily="18" charset="0"/>
                    <a:ea typeface="Cambria Math" panose="02040503050406030204" pitchFamily="18" charset="0"/>
                  </a:rPr>
                  <a:t>𝛼</a:t>
                </a:r>
                <a:r>
                  <a:rPr lang="en-US" sz="1200" i="0">
                    <a:solidFill>
                      <a:srgbClr val="FF0000"/>
                    </a:solidFill>
                    <a:latin typeface="Cambria Math" panose="02040503050406030204" pitchFamily="18" charset="0"/>
                  </a:rPr>
                  <a:t>𝑔_𝑡</a:t>
                </a:r>
                <a:r>
                  <a:rPr lang="en-US" sz="1200" dirty="0">
                    <a:solidFill>
                      <a:srgbClr val="FF0000"/>
                    </a:solidFill>
                  </a:rPr>
                  <a:t> . Do alpha &gt; 0, </a:t>
                </a:r>
                <a:r>
                  <a:rPr lang="en-US" sz="1200" dirty="0" err="1">
                    <a:solidFill>
                      <a:srgbClr val="FF0000"/>
                    </a:solidFill>
                  </a:rPr>
                  <a:t>đạo</a:t>
                </a:r>
                <a:r>
                  <a:rPr lang="en-US" sz="1200" baseline="0" dirty="0">
                    <a:solidFill>
                      <a:srgbClr val="FF0000"/>
                    </a:solidFill>
                  </a:rPr>
                  <a:t> </a:t>
                </a:r>
                <a:r>
                  <a:rPr lang="en-US" sz="1200" baseline="0" dirty="0" err="1">
                    <a:solidFill>
                      <a:srgbClr val="FF0000"/>
                    </a:solidFill>
                  </a:rPr>
                  <a:t>hàm</a:t>
                </a:r>
                <a:r>
                  <a:rPr lang="en-US" sz="1200" baseline="0" dirty="0">
                    <a:solidFill>
                      <a:srgbClr val="FF0000"/>
                    </a:solidFill>
                  </a:rPr>
                  <a:t> </a:t>
                </a:r>
                <a:r>
                  <a:rPr lang="en-US" sz="1200" baseline="0" dirty="0" err="1">
                    <a:solidFill>
                      <a:srgbClr val="FF0000"/>
                    </a:solidFill>
                  </a:rPr>
                  <a:t>âm</a:t>
                </a:r>
                <a:r>
                  <a:rPr lang="en-US" sz="1200" baseline="0" dirty="0">
                    <a:solidFill>
                      <a:srgbClr val="FF0000"/>
                    </a:solidFill>
                  </a:rPr>
                  <a:t>, </a:t>
                </a:r>
                <a:r>
                  <a:rPr lang="en-US" sz="1200" baseline="0" dirty="0" err="1">
                    <a:solidFill>
                      <a:srgbClr val="FF0000"/>
                    </a:solidFill>
                  </a:rPr>
                  <a:t>nên</a:t>
                </a:r>
                <a:r>
                  <a:rPr lang="en-US" sz="1200" baseline="0" dirty="0">
                    <a:solidFill>
                      <a:srgbClr val="FF0000"/>
                    </a:solidFill>
                  </a:rPr>
                  <a:t> </a:t>
                </a:r>
                <a:r>
                  <a:rPr lang="en-US" sz="1200" b="0" i="0">
                    <a:latin typeface="Cambria Math" panose="02040503050406030204" pitchFamily="18" charset="0"/>
                  </a:rPr>
                  <a:t>𝑥_(</a:t>
                </a:r>
                <a:r>
                  <a:rPr lang="en-US" sz="1200" i="0">
                    <a:latin typeface="Cambria Math" panose="02040503050406030204" pitchFamily="18" charset="0"/>
                  </a:rPr>
                  <a:t>𝑡</a:t>
                </a:r>
                <a:r>
                  <a:rPr lang="en-US" sz="1200" b="0" i="0">
                    <a:latin typeface="Cambria Math" panose="02040503050406030204" pitchFamily="18" charset="0"/>
                  </a:rPr>
                  <a:t>+1)</a:t>
                </a:r>
                <a:r>
                  <a:rPr lang="en-US" dirty="0"/>
                  <a:t> lớn</a:t>
                </a:r>
                <a:r>
                  <a:rPr lang="en-US" baseline="0" dirty="0"/>
                  <a:t> </a:t>
                </a:r>
                <a:r>
                  <a:rPr lang="en-US" baseline="0" dirty="0" err="1"/>
                  <a:t>hơn</a:t>
                </a:r>
                <a:r>
                  <a:rPr lang="en-US" baseline="0" dirty="0"/>
                  <a:t> </a:t>
                </a:r>
                <a:r>
                  <a:rPr lang="en-US" sz="1200" i="0">
                    <a:latin typeface="Cambria Math" panose="02040503050406030204" pitchFamily="18" charset="0"/>
                  </a:rPr>
                  <a:t>𝑥_𝑡</a:t>
                </a:r>
                <a:r>
                  <a:rPr lang="en-US" dirty="0"/>
                  <a:t>. Ta </a:t>
                </a:r>
                <a:r>
                  <a:rPr lang="en-US" dirty="0" err="1"/>
                  <a:t>thấy</a:t>
                </a:r>
                <a:r>
                  <a:rPr lang="en-US" baseline="0" dirty="0"/>
                  <a:t> </a:t>
                </a:r>
                <a:r>
                  <a:rPr lang="en-US" baseline="0" dirty="0" err="1"/>
                  <a:t>tại</a:t>
                </a:r>
                <a:r>
                  <a:rPr lang="en-US" baseline="0" dirty="0"/>
                  <a:t> x_t+1, </a:t>
                </a:r>
                <a:r>
                  <a:rPr lang="en-US" baseline="0" dirty="0" err="1"/>
                  <a:t>hàm</a:t>
                </a:r>
                <a:r>
                  <a:rPr lang="en-US" baseline="0" dirty="0"/>
                  <a:t> f </a:t>
                </a:r>
                <a:r>
                  <a:rPr lang="en-US" baseline="0" dirty="0" err="1"/>
                  <a:t>đạt</a:t>
                </a:r>
                <a:r>
                  <a:rPr lang="en-US" baseline="0" dirty="0"/>
                  <a:t> </a:t>
                </a:r>
                <a:r>
                  <a:rPr lang="en-US" baseline="0" dirty="0" err="1"/>
                  <a:t>giá</a:t>
                </a:r>
                <a:r>
                  <a:rPr lang="en-US" baseline="0" dirty="0"/>
                  <a:t> </a:t>
                </a:r>
                <a:r>
                  <a:rPr lang="en-US" baseline="0" dirty="0" err="1"/>
                  <a:t>trị</a:t>
                </a:r>
                <a:r>
                  <a:rPr lang="en-US" baseline="0" dirty="0"/>
                  <a:t> 0.53, </a:t>
                </a:r>
                <a:r>
                  <a:rPr lang="en-US" baseline="0" dirty="0" err="1"/>
                  <a:t>nhỏ</a:t>
                </a:r>
                <a:r>
                  <a:rPr lang="en-US" baseline="0" dirty="0"/>
                  <a:t> </a:t>
                </a:r>
                <a:r>
                  <a:rPr lang="en-US" baseline="0" dirty="0" err="1"/>
                  <a:t>hơn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a:t>
                </a:r>
                <a:r>
                  <a:rPr lang="en-US" baseline="0" dirty="0" err="1"/>
                  <a:t>x_t</a:t>
                </a:r>
                <a:r>
                  <a:rPr lang="en-US" baseline="0"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Tại</a:t>
                </a:r>
                <a:r>
                  <a:rPr lang="en-US" baseline="0" dirty="0"/>
                  <a:t> </a:t>
                </a:r>
                <a:r>
                  <a:rPr lang="en-US" baseline="0" dirty="0" err="1"/>
                  <a:t>sao</a:t>
                </a:r>
                <a:r>
                  <a:rPr lang="en-US" baseline="0" dirty="0"/>
                  <a:t> ta </a:t>
                </a:r>
                <a:r>
                  <a:rPr lang="en-US" baseline="0" dirty="0" err="1"/>
                  <a:t>cần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hệ</a:t>
                </a:r>
                <a:r>
                  <a:rPr lang="en-US" baseline="0" dirty="0"/>
                  <a:t> </a:t>
                </a:r>
                <a:r>
                  <a:rPr lang="en-US" baseline="0" dirty="0" err="1"/>
                  <a:t>số</a:t>
                </a:r>
                <a:r>
                  <a:rPr lang="en-US" baseline="0" dirty="0"/>
                  <a:t> </a:t>
                </a:r>
                <a:r>
                  <a:rPr lang="en-US" baseline="0" dirty="0" err="1"/>
                  <a:t>học</a:t>
                </a:r>
                <a:r>
                  <a:rPr lang="en-US" baseline="0" dirty="0"/>
                  <a:t> alpha </a:t>
                </a:r>
                <a:r>
                  <a:rPr lang="en-US" baseline="0" dirty="0" err="1"/>
                  <a:t>đủ</a:t>
                </a:r>
                <a:r>
                  <a:rPr lang="en-US" baseline="0" dirty="0"/>
                  <a:t> </a:t>
                </a:r>
                <a:r>
                  <a:rPr lang="en-US" baseline="0" dirty="0" err="1"/>
                  <a:t>nhỏ</a:t>
                </a:r>
                <a:r>
                  <a:rPr lang="en-US" baseline="0" dirty="0"/>
                  <a:t>? </a:t>
                </a:r>
                <a:r>
                  <a:rPr lang="en-US" baseline="0" dirty="0" err="1"/>
                  <a:t>Vì</a:t>
                </a:r>
                <a:r>
                  <a:rPr lang="en-US" baseline="0" dirty="0"/>
                  <a:t> </a:t>
                </a:r>
                <a:r>
                  <a:rPr lang="en-US" baseline="0" dirty="0" err="1"/>
                  <a:t>nếu</a:t>
                </a:r>
                <a:r>
                  <a:rPr lang="en-US" baseline="0" dirty="0"/>
                  <a:t> alpha </a:t>
                </a:r>
                <a:r>
                  <a:rPr lang="en-US" baseline="0" dirty="0" err="1"/>
                  <a:t>quá</a:t>
                </a:r>
                <a:r>
                  <a:rPr lang="en-US" baseline="0" dirty="0"/>
                  <a:t> </a:t>
                </a:r>
                <a:r>
                  <a:rPr lang="en-US" baseline="0" dirty="0" err="1"/>
                  <a:t>lớn</a:t>
                </a:r>
                <a:r>
                  <a:rPr lang="en-US" baseline="0" dirty="0"/>
                  <a:t>, </a:t>
                </a:r>
                <a:r>
                  <a:rPr lang="en-US" baseline="0" dirty="0" err="1"/>
                  <a:t>kích</a:t>
                </a:r>
                <a:r>
                  <a:rPr lang="en-US" baseline="0" dirty="0"/>
                  <a:t> </a:t>
                </a:r>
                <a:r>
                  <a:rPr lang="en-US" baseline="0" dirty="0" err="1"/>
                  <a:t>thước</a:t>
                </a:r>
                <a:r>
                  <a:rPr lang="en-US" baseline="0" dirty="0"/>
                  <a:t> </a:t>
                </a:r>
                <a:r>
                  <a:rPr lang="en-US" baseline="0" dirty="0" err="1"/>
                  <a:t>của</a:t>
                </a:r>
                <a:r>
                  <a:rPr lang="en-US" baseline="0" dirty="0"/>
                  <a:t> 1 </a:t>
                </a:r>
                <a:r>
                  <a:rPr lang="en-US" baseline="0" dirty="0" err="1"/>
                  <a:t>bước</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có</a:t>
                </a:r>
                <a:r>
                  <a:rPr lang="en-US" baseline="0" dirty="0"/>
                  <a:t> </a:t>
                </a:r>
                <a:r>
                  <a:rPr lang="en-US" baseline="0" dirty="0" err="1"/>
                  <a:t>thể</a:t>
                </a:r>
                <a:r>
                  <a:rPr lang="en-US" baseline="0" dirty="0"/>
                  <a:t> </a:t>
                </a:r>
                <a:r>
                  <a:rPr lang="en-US" baseline="0" dirty="0" err="1"/>
                  <a:t>rất</a:t>
                </a:r>
                <a:r>
                  <a:rPr lang="en-US" baseline="0" dirty="0"/>
                  <a:t> </a:t>
                </a:r>
                <a:r>
                  <a:rPr lang="en-US" baseline="0" dirty="0" err="1"/>
                  <a:t>lớn</a:t>
                </a:r>
                <a:r>
                  <a:rPr lang="en-US" baseline="0" dirty="0"/>
                  <a:t>, </a:t>
                </a:r>
                <a:r>
                  <a:rPr lang="en-US" baseline="0" dirty="0" err="1"/>
                  <a:t>và</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hàm</a:t>
                </a:r>
                <a:r>
                  <a:rPr lang="en-US" baseline="0" dirty="0"/>
                  <a:t> </a:t>
                </a:r>
                <a:r>
                  <a:rPr lang="en-US" baseline="0" dirty="0" err="1"/>
                  <a:t>số</a:t>
                </a:r>
                <a:r>
                  <a:rPr lang="en-US" baseline="0" dirty="0"/>
                  <a:t> f </a:t>
                </a:r>
                <a:r>
                  <a:rPr lang="en-US" baseline="0" dirty="0" err="1"/>
                  <a:t>tại</a:t>
                </a:r>
                <a:r>
                  <a:rPr lang="en-US" baseline="0" dirty="0"/>
                  <a:t> x_t+1 </a:t>
                </a:r>
                <a:r>
                  <a:rPr lang="en-US" baseline="0" dirty="0" err="1"/>
                  <a:t>có</a:t>
                </a:r>
                <a:r>
                  <a:rPr lang="en-US" baseline="0" dirty="0"/>
                  <a:t> </a:t>
                </a:r>
                <a:r>
                  <a:rPr lang="en-US" baseline="0" dirty="0" err="1"/>
                  <a:t>thể</a:t>
                </a:r>
                <a:r>
                  <a:rPr lang="en-US" baseline="0" dirty="0"/>
                  <a:t> </a:t>
                </a:r>
                <a:r>
                  <a:rPr lang="en-US" baseline="0" dirty="0" err="1"/>
                  <a:t>lớn</a:t>
                </a:r>
                <a:r>
                  <a:rPr lang="en-US" baseline="0" dirty="0"/>
                  <a:t> </a:t>
                </a:r>
                <a:r>
                  <a:rPr lang="en-US" baseline="0" dirty="0" err="1"/>
                  <a:t>hơn</a:t>
                </a:r>
                <a:r>
                  <a:rPr lang="en-US" baseline="0" dirty="0"/>
                  <a:t> </a:t>
                </a:r>
                <a:r>
                  <a:rPr lang="en-US" baseline="0" dirty="0" err="1"/>
                  <a:t>tại</a:t>
                </a:r>
                <a:r>
                  <a:rPr lang="en-US" baseline="0" dirty="0"/>
                  <a:t> </a:t>
                </a:r>
                <a:r>
                  <a:rPr lang="en-US" baseline="0" dirty="0" err="1"/>
                  <a:t>x_t</a:t>
                </a:r>
                <a:r>
                  <a:rPr lang="en-US" baseline="0" dirty="0"/>
                  <a:t>. </a:t>
                </a:r>
                <a:r>
                  <a:rPr lang="en-US" baseline="0" dirty="0" err="1"/>
                  <a:t>Ví</a:t>
                </a:r>
                <a:r>
                  <a:rPr lang="en-US" baseline="0" dirty="0"/>
                  <a:t> </a:t>
                </a:r>
                <a:r>
                  <a:rPr lang="en-US" baseline="0" dirty="0" err="1"/>
                  <a:t>dụ</a:t>
                </a:r>
                <a:r>
                  <a:rPr lang="en-US" baseline="0" dirty="0"/>
                  <a:t> ta </a:t>
                </a:r>
                <a:r>
                  <a:rPr lang="en-US" baseline="0" dirty="0" err="1"/>
                  <a:t>đang</a:t>
                </a:r>
                <a:r>
                  <a:rPr lang="en-US" baseline="0" dirty="0"/>
                  <a:t> ở x=0.75, </a:t>
                </a:r>
                <a:r>
                  <a:rPr lang="en-US" baseline="0" dirty="0" err="1"/>
                  <a:t>với</a:t>
                </a:r>
                <a:r>
                  <a:rPr lang="en-US" baseline="0" dirty="0"/>
                  <a:t> f(*x)=0.53, </a:t>
                </a:r>
                <a:r>
                  <a:rPr lang="en-US" baseline="0" dirty="0" err="1"/>
                  <a:t>nếu</a:t>
                </a:r>
                <a:r>
                  <a:rPr lang="en-US" baseline="0" dirty="0"/>
                  <a:t> </a:t>
                </a:r>
                <a:r>
                  <a:rPr lang="en-US" baseline="0" dirty="0" err="1"/>
                  <a:t>bước</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quá</a:t>
                </a:r>
                <a:r>
                  <a:rPr lang="en-US" baseline="0" dirty="0"/>
                  <a:t> </a:t>
                </a:r>
                <a:r>
                  <a:rPr lang="en-US" baseline="0" dirty="0" err="1"/>
                  <a:t>lớn</a:t>
                </a:r>
                <a:r>
                  <a:rPr lang="en-US" baseline="0" dirty="0"/>
                  <a:t>, </a:t>
                </a:r>
                <a:r>
                  <a:rPr lang="en-US" baseline="0" dirty="0" err="1"/>
                  <a:t>và</a:t>
                </a:r>
                <a:r>
                  <a:rPr lang="en-US" baseline="0" dirty="0"/>
                  <a:t> ta sang x </a:t>
                </a:r>
                <a:r>
                  <a:rPr lang="en-US" baseline="0" dirty="0" err="1"/>
                  <a:t>mới</a:t>
                </a:r>
                <a:r>
                  <a:rPr lang="en-US" baseline="0" dirty="0"/>
                  <a:t> =3.5 </a:t>
                </a:r>
                <a:r>
                  <a:rPr lang="en-US" baseline="0" dirty="0" err="1"/>
                  <a:t>thì</a:t>
                </a:r>
                <a:r>
                  <a:rPr lang="en-US" baseline="0" dirty="0"/>
                  <a:t> </a:t>
                </a:r>
                <a:r>
                  <a:rPr lang="en-US" baseline="0" dirty="0" err="1"/>
                  <a:t>tại</a:t>
                </a:r>
                <a:r>
                  <a:rPr lang="en-US" baseline="0" dirty="0"/>
                  <a:t> </a:t>
                </a:r>
                <a:r>
                  <a:rPr lang="en-US" baseline="0" dirty="0" err="1"/>
                  <a:t>đó</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3.5 </a:t>
                </a:r>
                <a:r>
                  <a:rPr lang="en-US" baseline="0" dirty="0" err="1"/>
                  <a:t>là</a:t>
                </a:r>
                <a:r>
                  <a:rPr lang="en-US" baseline="0" dirty="0"/>
                  <a:t> 1.03 , </a:t>
                </a:r>
                <a:r>
                  <a:rPr lang="en-US" baseline="0" dirty="0" err="1"/>
                  <a:t>lớn</a:t>
                </a:r>
                <a:r>
                  <a:rPr lang="en-US" baseline="0" dirty="0"/>
                  <a:t> </a:t>
                </a:r>
                <a:r>
                  <a:rPr lang="en-US" baseline="0" dirty="0" err="1"/>
                  <a:t>hơn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hiện</a:t>
                </a:r>
                <a:r>
                  <a:rPr lang="en-US" baseline="0" dirty="0"/>
                  <a:t> </a:t>
                </a:r>
                <a:r>
                  <a:rPr lang="en-US" baseline="0" dirty="0" err="1"/>
                  <a:t>tại</a:t>
                </a:r>
                <a:r>
                  <a:rPr lang="en-US" baseline="0" dirty="0"/>
                  <a:t>. Do </a:t>
                </a:r>
                <a:r>
                  <a:rPr lang="en-US" baseline="0" dirty="0" err="1"/>
                  <a:t>đó</a:t>
                </a:r>
                <a:r>
                  <a:rPr lang="en-US" baseline="0" dirty="0"/>
                  <a:t>, </a:t>
                </a:r>
                <a:r>
                  <a:rPr lang="en-US" baseline="0" dirty="0" err="1"/>
                  <a:t>trong</a:t>
                </a:r>
                <a:r>
                  <a:rPr lang="en-US" baseline="0" dirty="0"/>
                  <a:t> </a:t>
                </a:r>
                <a:r>
                  <a:rPr lang="en-US" baseline="0" dirty="0" err="1"/>
                  <a:t>thuật</a:t>
                </a:r>
                <a:r>
                  <a:rPr lang="en-US" baseline="0" dirty="0"/>
                  <a:t> </a:t>
                </a:r>
                <a:r>
                  <a:rPr lang="en-US" baseline="0" dirty="0" err="1"/>
                  <a:t>toán</a:t>
                </a:r>
                <a:r>
                  <a:rPr lang="en-US" baseline="0" dirty="0"/>
                  <a:t> Gradient Descent, ta </a:t>
                </a:r>
                <a:r>
                  <a:rPr lang="en-US" baseline="0" dirty="0" err="1"/>
                  <a:t>thường</a:t>
                </a:r>
                <a:r>
                  <a:rPr lang="en-US" baseline="0" dirty="0"/>
                  <a:t> </a:t>
                </a:r>
                <a:r>
                  <a:rPr lang="en-US" baseline="0" dirty="0" err="1"/>
                  <a:t>muốn</a:t>
                </a:r>
                <a:r>
                  <a:rPr lang="en-US" baseline="0" dirty="0"/>
                  <a:t> </a:t>
                </a:r>
                <a:r>
                  <a:rPr lang="en-US" baseline="0" dirty="0" err="1"/>
                  <a:t>thực</a:t>
                </a:r>
                <a:r>
                  <a:rPr lang="en-US" baseline="0" dirty="0"/>
                  <a:t> </a:t>
                </a:r>
                <a:r>
                  <a:rPr lang="en-US" baseline="0" dirty="0" err="1"/>
                  <a:t>hiện</a:t>
                </a:r>
                <a:r>
                  <a:rPr lang="en-US" baseline="0" dirty="0"/>
                  <a:t> </a:t>
                </a:r>
                <a:r>
                  <a:rPr lang="en-US" baseline="0" dirty="0" err="1"/>
                  <a:t>các</a:t>
                </a:r>
                <a:r>
                  <a:rPr lang="en-US" baseline="0" dirty="0"/>
                  <a:t> </a:t>
                </a:r>
                <a:r>
                  <a:rPr lang="en-US" baseline="0" dirty="0" err="1"/>
                  <a:t>bước</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nhỏ</a:t>
                </a:r>
                <a:r>
                  <a:rPr lang="en-US" baseline="0" dirty="0"/>
                  <a:t> </a:t>
                </a:r>
                <a:r>
                  <a:rPr lang="en-US" baseline="0" dirty="0" err="1"/>
                  <a:t>để</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x_t+1 </a:t>
                </a:r>
                <a:r>
                  <a:rPr lang="en-US" baseline="0" dirty="0" err="1"/>
                  <a:t>có</a:t>
                </a:r>
                <a:r>
                  <a:rPr lang="en-US" baseline="0" dirty="0"/>
                  <a:t> </a:t>
                </a:r>
                <a:r>
                  <a:rPr lang="en-US" baseline="0" dirty="0" err="1"/>
                  <a:t>khả</a:t>
                </a:r>
                <a:r>
                  <a:rPr lang="en-US" baseline="0" dirty="0"/>
                  <a:t> </a:t>
                </a:r>
                <a:r>
                  <a:rPr lang="en-US" baseline="0" dirty="0" err="1"/>
                  <a:t>năng</a:t>
                </a:r>
                <a:r>
                  <a:rPr lang="en-US" baseline="0" dirty="0"/>
                  <a:t> </a:t>
                </a:r>
                <a:r>
                  <a:rPr lang="en-US" baseline="0" dirty="0" err="1"/>
                  <a:t>nhỏ</a:t>
                </a:r>
                <a:r>
                  <a:rPr lang="en-US" baseline="0" dirty="0"/>
                  <a:t> </a:t>
                </a:r>
                <a:r>
                  <a:rPr lang="en-US" baseline="0" dirty="0" err="1"/>
                  <a:t>hơn</a:t>
                </a:r>
                <a:r>
                  <a:rPr lang="en-US" baseline="0" dirty="0"/>
                  <a:t> </a:t>
                </a:r>
                <a:r>
                  <a:rPr lang="en-US" baseline="0" dirty="0" err="1"/>
                  <a:t>giá</a:t>
                </a:r>
                <a:r>
                  <a:rPr lang="en-US" baseline="0" dirty="0"/>
                  <a:t> </a:t>
                </a:r>
                <a:r>
                  <a:rPr lang="en-US" baseline="0" dirty="0" err="1"/>
                  <a:t>trị</a:t>
                </a:r>
                <a:r>
                  <a:rPr lang="en-US" baseline="0" dirty="0"/>
                  <a:t> </a:t>
                </a:r>
                <a:r>
                  <a:rPr lang="en-US" baseline="0" dirty="0" err="1"/>
                  <a:t>hàm</a:t>
                </a:r>
                <a:r>
                  <a:rPr lang="en-US" baseline="0" dirty="0"/>
                  <a:t> f </a:t>
                </a:r>
                <a:r>
                  <a:rPr lang="en-US" baseline="0" dirty="0" err="1"/>
                  <a:t>tại</a:t>
                </a:r>
                <a:r>
                  <a:rPr lang="en-US" baseline="0" dirty="0"/>
                  <a:t> </a:t>
                </a:r>
                <a:r>
                  <a:rPr lang="en-US" baseline="0" dirty="0" err="1"/>
                  <a:t>x_t</a:t>
                </a:r>
                <a:r>
                  <a:rPr lang="en-US" baseline="0"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Thuật</a:t>
                </a:r>
                <a:r>
                  <a:rPr lang="en-US" baseline="0" dirty="0"/>
                  <a:t> </a:t>
                </a:r>
                <a:r>
                  <a:rPr lang="en-US" baseline="0" dirty="0" err="1"/>
                  <a:t>toán</a:t>
                </a:r>
                <a:r>
                  <a:rPr lang="en-US" baseline="0" dirty="0"/>
                  <a:t> </a:t>
                </a:r>
                <a:r>
                  <a:rPr lang="en-US" baseline="0" dirty="0" err="1"/>
                  <a:t>lặp</a:t>
                </a:r>
                <a:r>
                  <a:rPr lang="en-US" baseline="0" dirty="0"/>
                  <a:t> </a:t>
                </a:r>
                <a:r>
                  <a:rPr lang="en-US" baseline="0" dirty="0" err="1"/>
                  <a:t>đi</a:t>
                </a:r>
                <a:r>
                  <a:rPr lang="en-US" baseline="0" dirty="0"/>
                  <a:t> </a:t>
                </a:r>
                <a:r>
                  <a:rPr lang="en-US" baseline="0" dirty="0" err="1"/>
                  <a:t>lặp</a:t>
                </a:r>
                <a:r>
                  <a:rPr lang="en-US" baseline="0" dirty="0"/>
                  <a:t> </a:t>
                </a:r>
                <a:r>
                  <a:rPr lang="en-US" baseline="0" dirty="0" err="1"/>
                  <a:t>lại</a:t>
                </a:r>
                <a:r>
                  <a:rPr lang="en-US" baseline="0" dirty="0"/>
                  <a:t> </a:t>
                </a:r>
                <a:r>
                  <a:rPr lang="en-US" baseline="0" dirty="0" err="1"/>
                  <a:t>các</a:t>
                </a:r>
                <a:r>
                  <a:rPr lang="en-US" baseline="0" dirty="0"/>
                  <a:t> </a:t>
                </a:r>
                <a:r>
                  <a:rPr lang="en-US" baseline="0" dirty="0" err="1"/>
                  <a:t>bước</a:t>
                </a:r>
                <a:r>
                  <a:rPr lang="en-US" baseline="0" dirty="0"/>
                  <a:t> </a:t>
                </a:r>
                <a:r>
                  <a:rPr lang="en-US" baseline="0" dirty="0" err="1"/>
                  <a:t>tính</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giá</a:t>
                </a:r>
                <a:r>
                  <a:rPr lang="en-US" baseline="0" dirty="0"/>
                  <a:t> </a:t>
                </a:r>
                <a:r>
                  <a:rPr lang="en-US" baseline="0" dirty="0" err="1"/>
                  <a:t>trị</a:t>
                </a:r>
                <a:r>
                  <a:rPr lang="en-US" baseline="0" dirty="0"/>
                  <a:t>, </a:t>
                </a:r>
                <a:r>
                  <a:rPr lang="en-US" baseline="0" dirty="0" err="1"/>
                  <a:t>tính</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tại</a:t>
                </a:r>
                <a:r>
                  <a:rPr lang="en-US" baseline="0" dirty="0"/>
                  <a:t> </a:t>
                </a:r>
                <a:r>
                  <a:rPr lang="en-US" baseline="0" dirty="0" err="1"/>
                  <a:t>vị</a:t>
                </a:r>
                <a:r>
                  <a:rPr lang="en-US" baseline="0" dirty="0"/>
                  <a:t> </a:t>
                </a:r>
                <a:r>
                  <a:rPr lang="en-US" baseline="0" dirty="0" err="1"/>
                  <a:t>trí</a:t>
                </a:r>
                <a:r>
                  <a:rPr lang="en-US" baseline="0" dirty="0"/>
                  <a:t> </a:t>
                </a:r>
                <a:r>
                  <a:rPr lang="en-US" baseline="0" dirty="0" err="1"/>
                  <a:t>mới</a:t>
                </a:r>
                <a:r>
                  <a:rPr lang="en-US" baseline="0" dirty="0"/>
                  <a:t>, </a:t>
                </a:r>
                <a:r>
                  <a:rPr lang="en-US" baseline="0" dirty="0" err="1"/>
                  <a:t>lại</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cho</a:t>
                </a:r>
                <a:r>
                  <a:rPr lang="en-US" baseline="0" dirty="0"/>
                  <a:t> </a:t>
                </a:r>
                <a:r>
                  <a:rPr lang="en-US" baseline="0" dirty="0" err="1"/>
                  <a:t>tới</a:t>
                </a:r>
                <a:r>
                  <a:rPr lang="en-US" baseline="0" dirty="0"/>
                  <a:t> </a:t>
                </a:r>
                <a:r>
                  <a:rPr lang="en-US" baseline="0" dirty="0" err="1"/>
                  <a:t>khi</a:t>
                </a:r>
                <a:r>
                  <a:rPr lang="en-US" baseline="0" dirty="0"/>
                  <a:t> </a:t>
                </a:r>
                <a:r>
                  <a:rPr lang="en-US" baseline="0" dirty="0" err="1"/>
                  <a:t>một</a:t>
                </a:r>
                <a:r>
                  <a:rPr lang="en-US" baseline="0" dirty="0"/>
                  <a:t> </a:t>
                </a:r>
                <a:r>
                  <a:rPr lang="en-US" baseline="0" dirty="0" err="1"/>
                  <a:t>điều</a:t>
                </a:r>
                <a:r>
                  <a:rPr lang="en-US" baseline="0" dirty="0"/>
                  <a:t> </a:t>
                </a:r>
                <a:r>
                  <a:rPr lang="en-US" baseline="0" dirty="0" err="1"/>
                  <a:t>kiện</a:t>
                </a:r>
                <a:r>
                  <a:rPr lang="en-US" baseline="0" dirty="0"/>
                  <a:t> </a:t>
                </a:r>
                <a:r>
                  <a:rPr lang="en-US" baseline="0" dirty="0" err="1"/>
                  <a:t>dừng</a:t>
                </a:r>
                <a:r>
                  <a:rPr lang="en-US" baseline="0" dirty="0"/>
                  <a:t> </a:t>
                </a:r>
                <a:r>
                  <a:rPr lang="en-US" baseline="0" dirty="0" err="1"/>
                  <a:t>nào</a:t>
                </a:r>
                <a:r>
                  <a:rPr lang="en-US" baseline="0" dirty="0"/>
                  <a:t> </a:t>
                </a:r>
                <a:r>
                  <a:rPr lang="en-US" baseline="0" dirty="0" err="1"/>
                  <a:t>đó</a:t>
                </a:r>
                <a:r>
                  <a:rPr lang="en-US" baseline="0" dirty="0"/>
                  <a:t> </a:t>
                </a:r>
                <a:r>
                  <a:rPr lang="en-US" baseline="0" dirty="0" err="1"/>
                  <a:t>được</a:t>
                </a:r>
                <a:r>
                  <a:rPr lang="en-US" baseline="0" dirty="0"/>
                  <a:t> </a:t>
                </a:r>
                <a:r>
                  <a:rPr lang="en-US" baseline="0" dirty="0" err="1"/>
                  <a:t>thỏa</a:t>
                </a:r>
                <a:r>
                  <a:rPr lang="en-US" baseline="0" dirty="0"/>
                  <a:t> </a:t>
                </a:r>
                <a:r>
                  <a:rPr lang="en-US" baseline="0" dirty="0" err="1"/>
                  <a:t>mãn</a:t>
                </a:r>
                <a:r>
                  <a:rPr lang="en-US" baseline="0" dirty="0"/>
                  <a:t>. </a:t>
                </a:r>
                <a:r>
                  <a:rPr lang="en-US" baseline="0" dirty="0" err="1"/>
                  <a:t>Ví</a:t>
                </a:r>
                <a:r>
                  <a:rPr lang="en-US" baseline="0" dirty="0"/>
                  <a:t> </a:t>
                </a:r>
                <a:r>
                  <a:rPr lang="en-US" baseline="0" dirty="0" err="1"/>
                  <a:t>dụ</a:t>
                </a:r>
                <a:r>
                  <a:rPr lang="en-US" baseline="0" dirty="0"/>
                  <a:t> ta </a:t>
                </a:r>
                <a:r>
                  <a:rPr lang="en-US" baseline="0" dirty="0" err="1"/>
                  <a:t>quy</a:t>
                </a:r>
                <a:r>
                  <a:rPr lang="en-US" baseline="0" dirty="0"/>
                  <a:t> </a:t>
                </a:r>
                <a:r>
                  <a:rPr lang="en-US" baseline="0" dirty="0" err="1"/>
                  <a:t>định</a:t>
                </a:r>
                <a:r>
                  <a:rPr lang="en-US" baseline="0" dirty="0"/>
                  <a:t> </a:t>
                </a:r>
                <a:r>
                  <a:rPr lang="en-US" baseline="0" dirty="0" err="1"/>
                  <a:t>thuật</a:t>
                </a:r>
                <a:r>
                  <a:rPr lang="en-US" baseline="0" dirty="0"/>
                  <a:t> </a:t>
                </a:r>
                <a:r>
                  <a:rPr lang="en-US" baseline="0" dirty="0" err="1"/>
                  <a:t>toán</a:t>
                </a:r>
                <a:r>
                  <a:rPr lang="en-US" baseline="0" dirty="0"/>
                  <a:t> </a:t>
                </a:r>
                <a:r>
                  <a:rPr lang="en-US" baseline="0" dirty="0" err="1"/>
                  <a:t>chạy</a:t>
                </a:r>
                <a:r>
                  <a:rPr lang="en-US" baseline="0" dirty="0"/>
                  <a:t> </a:t>
                </a:r>
                <a:r>
                  <a:rPr lang="en-US" baseline="0" dirty="0" err="1"/>
                  <a:t>tối</a:t>
                </a:r>
                <a:r>
                  <a:rPr lang="en-US" baseline="0" dirty="0"/>
                  <a:t> </a:t>
                </a:r>
                <a:r>
                  <a:rPr lang="en-US" baseline="0" dirty="0" err="1"/>
                  <a:t>đa</a:t>
                </a:r>
                <a:r>
                  <a:rPr lang="en-US" baseline="0" dirty="0"/>
                  <a:t> bao </a:t>
                </a:r>
                <a:r>
                  <a:rPr lang="en-US" baseline="0" dirty="0" err="1"/>
                  <a:t>nhiêu</a:t>
                </a:r>
                <a:r>
                  <a:rPr lang="en-US" baseline="0" dirty="0"/>
                  <a:t> </a:t>
                </a:r>
                <a:r>
                  <a:rPr lang="en-US" baseline="0" dirty="0" err="1"/>
                  <a:t>bước</a:t>
                </a:r>
                <a:r>
                  <a:rPr lang="en-US" baseline="0" dirty="0"/>
                  <a:t>, bao </a:t>
                </a:r>
                <a:r>
                  <a:rPr lang="en-US" baseline="0" dirty="0" err="1"/>
                  <a:t>nhiêu</a:t>
                </a:r>
                <a:r>
                  <a:rPr lang="en-US" baseline="0" dirty="0"/>
                  <a:t> </a:t>
                </a:r>
                <a:r>
                  <a:rPr lang="en-US" baseline="0" dirty="0" err="1"/>
                  <a:t>lần</a:t>
                </a:r>
                <a:r>
                  <a:rPr lang="en-US" baseline="0" dirty="0"/>
                  <a:t> </a:t>
                </a:r>
                <a:r>
                  <a:rPr lang="en-US" baseline="0" dirty="0" err="1"/>
                  <a:t>cập</a:t>
                </a:r>
                <a:r>
                  <a:rPr lang="en-US" baseline="0" dirty="0"/>
                  <a:t> </a:t>
                </a:r>
                <a:r>
                  <a:rPr lang="en-US" baseline="0" dirty="0" err="1"/>
                  <a:t>nhật</a:t>
                </a:r>
                <a:r>
                  <a:rPr lang="en-US" baseline="0" dirty="0"/>
                  <a:t>. </a:t>
                </a:r>
                <a:r>
                  <a:rPr lang="en-US" baseline="0" dirty="0" err="1"/>
                  <a:t>Hoặc</a:t>
                </a:r>
                <a:r>
                  <a:rPr lang="en-US" baseline="0" dirty="0"/>
                  <a:t> </a:t>
                </a:r>
                <a:r>
                  <a:rPr lang="en-US" baseline="0" dirty="0" err="1"/>
                  <a:t>khi</a:t>
                </a:r>
                <a:r>
                  <a:rPr lang="en-US" baseline="0" dirty="0"/>
                  <a:t> </a:t>
                </a:r>
                <a:r>
                  <a:rPr lang="en-US" baseline="0" dirty="0" err="1"/>
                  <a:t>độ</a:t>
                </a:r>
                <a:r>
                  <a:rPr lang="en-US" baseline="0" dirty="0"/>
                  <a:t> </a:t>
                </a:r>
                <a:r>
                  <a:rPr lang="en-US" baseline="0" dirty="0" err="1"/>
                  <a:t>lớn</a:t>
                </a:r>
                <a:r>
                  <a:rPr lang="en-US" baseline="0" dirty="0"/>
                  <a:t> </a:t>
                </a:r>
                <a:r>
                  <a:rPr lang="en-US" baseline="0" dirty="0" err="1"/>
                  <a:t>của</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nhỏ</a:t>
                </a:r>
                <a:r>
                  <a:rPr lang="en-US" baseline="0" dirty="0"/>
                  <a:t> </a:t>
                </a:r>
                <a:r>
                  <a:rPr lang="en-US" baseline="0" dirty="0" err="1"/>
                  <a:t>hơn</a:t>
                </a:r>
                <a:r>
                  <a:rPr lang="en-US" baseline="0" dirty="0"/>
                  <a:t> </a:t>
                </a:r>
                <a:r>
                  <a:rPr lang="en-US" baseline="0" dirty="0" err="1"/>
                  <a:t>một</a:t>
                </a:r>
                <a:r>
                  <a:rPr lang="en-US" baseline="0" dirty="0"/>
                  <a:t> </a:t>
                </a:r>
                <a:r>
                  <a:rPr lang="en-US" baseline="0" dirty="0" err="1"/>
                  <a:t>ngưỡng</a:t>
                </a:r>
                <a:r>
                  <a:rPr lang="en-US" baseline="0" dirty="0"/>
                  <a:t> epsilon </a:t>
                </a:r>
                <a:r>
                  <a:rPr lang="en-US" baseline="0" dirty="0" err="1"/>
                  <a:t>nào</a:t>
                </a:r>
                <a:r>
                  <a:rPr lang="en-US" baseline="0" dirty="0"/>
                  <a:t> </a:t>
                </a:r>
                <a:r>
                  <a:rPr lang="en-US" baseline="0" dirty="0" err="1"/>
                  <a:t>đó</a:t>
                </a:r>
                <a:r>
                  <a:rPr lang="en-US" baseline="0" dirty="0"/>
                  <a:t>. Khi </a:t>
                </a:r>
                <a:r>
                  <a:rPr lang="en-US" baseline="0" dirty="0" err="1"/>
                  <a:t>đạo</a:t>
                </a:r>
                <a:r>
                  <a:rPr lang="en-US" baseline="0" dirty="0"/>
                  <a:t> </a:t>
                </a:r>
                <a:r>
                  <a:rPr lang="en-US" baseline="0" dirty="0" err="1"/>
                  <a:t>hàm</a:t>
                </a:r>
                <a:r>
                  <a:rPr lang="en-US" baseline="0" dirty="0"/>
                  <a:t> </a:t>
                </a:r>
                <a:r>
                  <a:rPr lang="en-US" baseline="0" dirty="0" err="1"/>
                  <a:t>có</a:t>
                </a:r>
                <a:r>
                  <a:rPr lang="en-US" baseline="0" dirty="0"/>
                  <a:t> </a:t>
                </a:r>
                <a:r>
                  <a:rPr lang="en-US" baseline="0" dirty="0" err="1"/>
                  <a:t>độ</a:t>
                </a:r>
                <a:r>
                  <a:rPr lang="en-US" baseline="0" dirty="0"/>
                  <a:t> </a:t>
                </a:r>
                <a:r>
                  <a:rPr lang="en-US" baseline="0" dirty="0" err="1"/>
                  <a:t>lớn</a:t>
                </a:r>
                <a:r>
                  <a:rPr lang="en-US" baseline="0" dirty="0"/>
                  <a:t> </a:t>
                </a:r>
                <a:r>
                  <a:rPr lang="en-US" baseline="0" dirty="0" err="1"/>
                  <a:t>rất</a:t>
                </a:r>
                <a:r>
                  <a:rPr lang="en-US" baseline="0" dirty="0"/>
                  <a:t> </a:t>
                </a:r>
                <a:r>
                  <a:rPr lang="en-US" baseline="0" dirty="0" err="1"/>
                  <a:t>nhỏ</a:t>
                </a:r>
                <a:r>
                  <a:rPr lang="en-US" baseline="0" dirty="0"/>
                  <a:t> </a:t>
                </a:r>
                <a:r>
                  <a:rPr lang="en-US" baseline="0" dirty="0" err="1"/>
                  <a:t>thì</a:t>
                </a:r>
                <a:r>
                  <a:rPr lang="en-US" baseline="0" dirty="0"/>
                  <a:t> ta </a:t>
                </a:r>
                <a:r>
                  <a:rPr lang="en-US" baseline="0" dirty="0" err="1"/>
                  <a:t>xem</a:t>
                </a:r>
                <a:r>
                  <a:rPr lang="en-US" baseline="0" dirty="0"/>
                  <a:t> </a:t>
                </a:r>
                <a:r>
                  <a:rPr lang="en-US" baseline="0" dirty="0" err="1"/>
                  <a:t>như</a:t>
                </a:r>
                <a:r>
                  <a:rPr lang="en-US" baseline="0" dirty="0"/>
                  <a:t> </a:t>
                </a:r>
                <a:r>
                  <a:rPr lang="en-US" baseline="0" dirty="0" err="1"/>
                  <a:t>đạo</a:t>
                </a:r>
                <a:r>
                  <a:rPr lang="en-US" baseline="0" dirty="0"/>
                  <a:t> </a:t>
                </a:r>
                <a:r>
                  <a:rPr lang="en-US" baseline="0" dirty="0" err="1"/>
                  <a:t>hàm</a:t>
                </a:r>
                <a:r>
                  <a:rPr lang="en-US" baseline="0" dirty="0"/>
                  <a:t> </a:t>
                </a:r>
                <a:r>
                  <a:rPr lang="en-US" baseline="0" dirty="0" err="1"/>
                  <a:t>xấp</a:t>
                </a:r>
                <a:r>
                  <a:rPr lang="en-US" baseline="0" dirty="0"/>
                  <a:t> </a:t>
                </a:r>
                <a:r>
                  <a:rPr lang="en-US" baseline="0" dirty="0" err="1"/>
                  <a:t>xỉ</a:t>
                </a:r>
                <a:r>
                  <a:rPr lang="en-US" baseline="0" dirty="0"/>
                  <a:t> </a:t>
                </a:r>
                <a:r>
                  <a:rPr lang="en-US" baseline="0" dirty="0" err="1"/>
                  <a:t>bằng</a:t>
                </a:r>
                <a:r>
                  <a:rPr lang="en-US" baseline="0" dirty="0"/>
                  <a:t> 0, </a:t>
                </a:r>
                <a:r>
                  <a:rPr lang="en-US" baseline="0" dirty="0" err="1"/>
                  <a:t>tại</a:t>
                </a:r>
                <a:r>
                  <a:rPr lang="en-US" baseline="0" dirty="0"/>
                  <a:t> </a:t>
                </a:r>
                <a:r>
                  <a:rPr lang="en-US" baseline="0" dirty="0" err="1"/>
                  <a:t>cực</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hàm</a:t>
                </a:r>
                <a:r>
                  <a:rPr lang="en-US" baseline="0" dirty="0"/>
                  <a:t> </a:t>
                </a:r>
                <a:r>
                  <a:rPr lang="en-US" baseline="0" dirty="0" err="1"/>
                  <a:t>số</a:t>
                </a:r>
                <a:r>
                  <a:rPr lang="en-US" baseline="0" dirty="0"/>
                  <a:t> ta </a:t>
                </a:r>
                <a:r>
                  <a:rPr lang="en-US" baseline="0" dirty="0" err="1"/>
                  <a:t>có</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của</a:t>
                </a:r>
                <a:r>
                  <a:rPr lang="en-US" baseline="0" dirty="0"/>
                  <a:t> </a:t>
                </a:r>
                <a:r>
                  <a:rPr lang="en-US" baseline="0" dirty="0" err="1"/>
                  <a:t>đạo</a:t>
                </a:r>
                <a:r>
                  <a:rPr lang="en-US" baseline="0" dirty="0"/>
                  <a:t> </a:t>
                </a:r>
                <a:r>
                  <a:rPr lang="en-US" baseline="0" dirty="0" err="1"/>
                  <a:t>hàm</a:t>
                </a:r>
                <a:r>
                  <a:rPr lang="en-US" baseline="0" dirty="0"/>
                  <a:t> = 0. Do </a:t>
                </a:r>
                <a:r>
                  <a:rPr lang="en-US" baseline="0" dirty="0" err="1"/>
                  <a:t>đó</a:t>
                </a:r>
                <a:r>
                  <a:rPr lang="en-US" baseline="0" dirty="0"/>
                  <a:t>, ta </a:t>
                </a:r>
                <a:r>
                  <a:rPr lang="en-US" baseline="0" dirty="0" err="1"/>
                  <a:t>cũng</a:t>
                </a:r>
                <a:r>
                  <a:rPr lang="en-US" baseline="0" dirty="0"/>
                  <a:t> </a:t>
                </a:r>
                <a:r>
                  <a:rPr lang="en-US" baseline="0" dirty="0" err="1"/>
                  <a:t>có</a:t>
                </a:r>
                <a:r>
                  <a:rPr lang="en-US" baseline="0" dirty="0"/>
                  <a:t> </a:t>
                </a:r>
                <a:r>
                  <a:rPr lang="en-US" baseline="0" dirty="0" err="1"/>
                  <a:t>thể</a:t>
                </a:r>
                <a:r>
                  <a:rPr lang="en-US" baseline="0" dirty="0"/>
                  <a:t> </a:t>
                </a:r>
                <a:r>
                  <a:rPr lang="en-US" baseline="0" dirty="0" err="1"/>
                  <a:t>dừng</a:t>
                </a:r>
                <a:r>
                  <a:rPr lang="en-US" baseline="0" dirty="0"/>
                  <a:t> </a:t>
                </a:r>
                <a:r>
                  <a:rPr lang="en-US" baseline="0" dirty="0" err="1"/>
                  <a:t>thuật</a:t>
                </a:r>
                <a:r>
                  <a:rPr lang="en-US" baseline="0" dirty="0"/>
                  <a:t> </a:t>
                </a:r>
                <a:r>
                  <a:rPr lang="en-US" baseline="0" dirty="0" err="1"/>
                  <a:t>toán</a:t>
                </a:r>
                <a:r>
                  <a:rPr lang="en-US" baseline="0" dirty="0"/>
                  <a:t> </a:t>
                </a:r>
                <a:r>
                  <a:rPr lang="en-US" baseline="0" dirty="0" err="1"/>
                  <a:t>lại</a:t>
                </a:r>
                <a:r>
                  <a:rPr lang="en-US" baseline="0" dirty="0"/>
                  <a:t>. Ta </a:t>
                </a:r>
                <a:r>
                  <a:rPr lang="en-US" baseline="0" dirty="0" err="1"/>
                  <a:t>cũng</a:t>
                </a:r>
                <a:r>
                  <a:rPr lang="en-US" baseline="0" dirty="0"/>
                  <a:t> </a:t>
                </a:r>
                <a:r>
                  <a:rPr lang="en-US" baseline="0" dirty="0" err="1"/>
                  <a:t>có</a:t>
                </a:r>
                <a:r>
                  <a:rPr lang="en-US" baseline="0" dirty="0"/>
                  <a:t> </a:t>
                </a:r>
                <a:r>
                  <a:rPr lang="en-US" baseline="0" dirty="0" err="1"/>
                  <a:t>thể</a:t>
                </a:r>
                <a:r>
                  <a:rPr lang="en-US" baseline="0" dirty="0"/>
                  <a:t> </a:t>
                </a:r>
                <a:r>
                  <a:rPr lang="en-US" baseline="0" dirty="0" err="1"/>
                  <a:t>thiết</a:t>
                </a:r>
                <a:r>
                  <a:rPr lang="en-US" baseline="0" dirty="0"/>
                  <a:t> </a:t>
                </a:r>
                <a:r>
                  <a:rPr lang="en-US" baseline="0" dirty="0" err="1"/>
                  <a:t>kế</a:t>
                </a:r>
                <a:r>
                  <a:rPr lang="en-US" baseline="0" dirty="0"/>
                  <a:t> </a:t>
                </a:r>
                <a:r>
                  <a:rPr lang="en-US" baseline="0" dirty="0" err="1"/>
                  <a:t>các</a:t>
                </a:r>
                <a:r>
                  <a:rPr lang="en-US" baseline="0" dirty="0"/>
                  <a:t> </a:t>
                </a:r>
                <a:r>
                  <a:rPr lang="en-US" baseline="0" dirty="0" err="1"/>
                  <a:t>điều</a:t>
                </a:r>
                <a:r>
                  <a:rPr lang="en-US" baseline="0" dirty="0"/>
                  <a:t> </a:t>
                </a:r>
                <a:r>
                  <a:rPr lang="en-US" baseline="0" dirty="0" err="1"/>
                  <a:t>kiện</a:t>
                </a:r>
                <a:r>
                  <a:rPr lang="en-US" baseline="0" dirty="0"/>
                  <a:t> </a:t>
                </a:r>
                <a:r>
                  <a:rPr lang="en-US" baseline="0" dirty="0" err="1"/>
                  <a:t>dừng</a:t>
                </a:r>
                <a:r>
                  <a:rPr lang="en-US" baseline="0" dirty="0"/>
                  <a:t> </a:t>
                </a:r>
                <a:r>
                  <a:rPr lang="en-US" baseline="0" dirty="0" err="1"/>
                  <a:t>khác</a:t>
                </a:r>
                <a:r>
                  <a:rPr lang="en-US" baseline="0" dirty="0"/>
                  <a:t> </a:t>
                </a:r>
                <a:r>
                  <a:rPr lang="en-US" baseline="0" dirty="0" err="1"/>
                  <a:t>phức</a:t>
                </a:r>
                <a:r>
                  <a:rPr lang="en-US" baseline="0" dirty="0"/>
                  <a:t> </a:t>
                </a:r>
                <a:r>
                  <a:rPr lang="en-US" baseline="0" dirty="0" err="1"/>
                  <a:t>tạp</a:t>
                </a:r>
                <a:r>
                  <a:rPr lang="en-US" baseline="0" dirty="0"/>
                  <a:t> </a:t>
                </a:r>
                <a:r>
                  <a:rPr lang="en-US" baseline="0" dirty="0" err="1"/>
                  <a:t>hơn</a:t>
                </a:r>
                <a:r>
                  <a:rPr lang="en-US" baseline="0" dirty="0"/>
                  <a:t>.</a:t>
                </a:r>
              </a:p>
            </p:txBody>
          </p:sp>
        </mc:Fallback>
      </mc:AlternateContent>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57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240AF86-A444-DC80-966E-61A77AA5783B}"/>
            </a:ext>
          </a:extLst>
        </p:cNvPr>
        <p:cNvGrpSpPr/>
        <p:nvPr/>
      </p:nvGrpSpPr>
      <p:grpSpPr>
        <a:xfrm>
          <a:off x="0" y="0"/>
          <a:ext cx="0" cy="0"/>
          <a:chOff x="0" y="0"/>
          <a:chExt cx="0" cy="0"/>
        </a:xfrm>
      </p:grpSpPr>
      <p:sp>
        <p:nvSpPr>
          <p:cNvPr id="370" name="Google Shape;370;p5:notes">
            <a:extLst>
              <a:ext uri="{FF2B5EF4-FFF2-40B4-BE49-F238E27FC236}">
                <a16:creationId xmlns:a16="http://schemas.microsoft.com/office/drawing/2014/main" id="{6BCCA7E9-8895-AB92-466D-5C33D8841D9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1" name="Google Shape;371;p5:notes">
            <a:extLst>
              <a:ext uri="{FF2B5EF4-FFF2-40B4-BE49-F238E27FC236}">
                <a16:creationId xmlns:a16="http://schemas.microsoft.com/office/drawing/2014/main" id="{78EBB2FA-2139-E99C-FDC8-B6DC7113B8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109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ề">
  <p:cSld name="Tiêu đề">
    <p:spTree>
      <p:nvGrpSpPr>
        <p:cNvPr id="1" name="Shape 15"/>
        <p:cNvGrpSpPr/>
        <p:nvPr/>
      </p:nvGrpSpPr>
      <p:grpSpPr>
        <a:xfrm>
          <a:off x="0" y="0"/>
          <a:ext cx="0" cy="0"/>
          <a:chOff x="0" y="0"/>
          <a:chExt cx="0" cy="0"/>
        </a:xfrm>
      </p:grpSpPr>
      <p:sp>
        <p:nvSpPr>
          <p:cNvPr id="16" name="Google Shape;16;p13"/>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p:nvPr/>
        </p:nvSpPr>
        <p:spPr>
          <a:xfrm rot="10800000">
            <a:off x="-1" y="0"/>
            <a:ext cx="12192000" cy="6858000"/>
          </a:xfrm>
          <a:custGeom>
            <a:avLst/>
            <a:gdLst/>
            <a:ahLst/>
            <a:cxnLst/>
            <a:rect l="l" t="t" r="r" b="b"/>
            <a:pathLst>
              <a:path w="12192000" h="6858000" extrusionOk="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3"/>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Google Shape;19;p13"/>
          <p:cNvGrpSpPr/>
          <p:nvPr/>
        </p:nvGrpSpPr>
        <p:grpSpPr>
          <a:xfrm>
            <a:off x="58527" y="40944"/>
            <a:ext cx="2869771" cy="1563379"/>
            <a:chOff x="44879" y="27296"/>
            <a:chExt cx="2869771" cy="1563379"/>
          </a:xfrm>
        </p:grpSpPr>
        <p:cxnSp>
          <p:nvCxnSpPr>
            <p:cNvPr id="20" name="Google Shape;20;p13"/>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1" name="Google Shape;21;p13"/>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2" name="Google Shape;22;p13"/>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 name="Google Shape;23;p13"/>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 name="Google Shape;24;p13"/>
          <p:cNvGrpSpPr/>
          <p:nvPr/>
        </p:nvGrpSpPr>
        <p:grpSpPr>
          <a:xfrm rot="10800000">
            <a:off x="9263702" y="5253677"/>
            <a:ext cx="2869771" cy="1563379"/>
            <a:chOff x="44879" y="27296"/>
            <a:chExt cx="2869771" cy="1563379"/>
          </a:xfrm>
        </p:grpSpPr>
        <p:cxnSp>
          <p:nvCxnSpPr>
            <p:cNvPr id="25" name="Google Shape;25;p13"/>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 name="Google Shape;26;p13"/>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7" name="Google Shape;27;p13"/>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8" name="Google Shape;28;p13"/>
          <p:cNvSpPr/>
          <p:nvPr/>
        </p:nvSpPr>
        <p:spPr>
          <a:xfrm flipH="1">
            <a:off x="5441009" y="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3"/>
          <p:cNvSpPr/>
          <p:nvPr/>
        </p:nvSpPr>
        <p:spPr>
          <a:xfrm rot="10800000" flipH="1">
            <a:off x="0" y="655320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13"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31" name="Google Shape;31;p13"/>
          <p:cNvSpPr txBox="1"/>
          <p:nvPr/>
        </p:nvSpPr>
        <p:spPr>
          <a:xfrm>
            <a:off x="956926" y="326133"/>
            <a:ext cx="3996607"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VN" sz="1400" b="0" i="0" u="none" strike="noStrike" cap="none">
                <a:solidFill>
                  <a:srgbClr val="000046"/>
                </a:solidFill>
                <a:latin typeface="Arial"/>
                <a:ea typeface="Arial"/>
                <a:cs typeface="Arial"/>
                <a:sym typeface="Arial"/>
              </a:rPr>
              <a:t>ĐẠI HỌC QUỐC GIA TP. HỒ CHÍ MINH</a:t>
            </a:r>
            <a:endParaRPr/>
          </a:p>
          <a:p>
            <a:pPr marL="0" marR="0" lvl="0" indent="0" algn="l" rtl="0">
              <a:spcBef>
                <a:spcPts val="0"/>
              </a:spcBef>
              <a:spcAft>
                <a:spcPts val="0"/>
              </a:spcAft>
              <a:buNone/>
            </a:pPr>
            <a:r>
              <a:rPr lang="en-VN" sz="1400" b="1">
                <a:solidFill>
                  <a:srgbClr val="000046"/>
                </a:solidFill>
                <a:latin typeface="Arial"/>
                <a:ea typeface="Arial"/>
                <a:cs typeface="Arial"/>
                <a:sym typeface="Arial"/>
              </a:rPr>
              <a:t>TRƯỜNG ĐẠI HỌC CÔNG NGHỆ THÔNG TIN</a:t>
            </a:r>
            <a:endParaRPr/>
          </a:p>
        </p:txBody>
      </p:sp>
      <p:sp>
        <p:nvSpPr>
          <p:cNvPr id="32" name="Google Shape;32;p13"/>
          <p:cNvSpPr/>
          <p:nvPr/>
        </p:nvSpPr>
        <p:spPr>
          <a:xfrm>
            <a:off x="105836" y="6604291"/>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3" name="Google Shape;33;p13"/>
          <p:cNvSpPr txBox="1">
            <a:spLocks noGrp="1"/>
          </p:cNvSpPr>
          <p:nvPr>
            <p:ph type="sldNum" idx="12"/>
          </p:nvPr>
        </p:nvSpPr>
        <p:spPr>
          <a:xfrm>
            <a:off x="75604" y="6587552"/>
            <a:ext cx="291600" cy="2916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buNone/>
              <a:defRPr sz="700" b="0" i="0" u="none" strike="noStrike" cap="none">
                <a:solidFill>
                  <a:schemeClr val="dk1"/>
                </a:solidFill>
                <a:latin typeface="Arial"/>
                <a:ea typeface="Arial"/>
                <a:cs typeface="Arial"/>
                <a:sym typeface="Arial"/>
              </a:defRPr>
            </a:lvl1pPr>
            <a:lvl2pPr marL="0" marR="0" lvl="1" indent="0" algn="ctr">
              <a:spcBef>
                <a:spcPts val="0"/>
              </a:spcBef>
              <a:buNone/>
              <a:defRPr sz="700" b="0" i="0" u="none" strike="noStrike" cap="none">
                <a:solidFill>
                  <a:schemeClr val="dk1"/>
                </a:solidFill>
                <a:latin typeface="Arial"/>
                <a:ea typeface="Arial"/>
                <a:cs typeface="Arial"/>
                <a:sym typeface="Arial"/>
              </a:defRPr>
            </a:lvl2pPr>
            <a:lvl3pPr marL="0" marR="0" lvl="2" indent="0" algn="ctr">
              <a:spcBef>
                <a:spcPts val="0"/>
              </a:spcBef>
              <a:buNone/>
              <a:defRPr sz="700" b="0" i="0" u="none" strike="noStrike" cap="none">
                <a:solidFill>
                  <a:schemeClr val="dk1"/>
                </a:solidFill>
                <a:latin typeface="Arial"/>
                <a:ea typeface="Arial"/>
                <a:cs typeface="Arial"/>
                <a:sym typeface="Arial"/>
              </a:defRPr>
            </a:lvl3pPr>
            <a:lvl4pPr marL="0" marR="0" lvl="3" indent="0" algn="ctr">
              <a:spcBef>
                <a:spcPts val="0"/>
              </a:spcBef>
              <a:buNone/>
              <a:defRPr sz="700" b="0" i="0" u="none" strike="noStrike" cap="none">
                <a:solidFill>
                  <a:schemeClr val="dk1"/>
                </a:solidFill>
                <a:latin typeface="Arial"/>
                <a:ea typeface="Arial"/>
                <a:cs typeface="Arial"/>
                <a:sym typeface="Arial"/>
              </a:defRPr>
            </a:lvl4pPr>
            <a:lvl5pPr marL="0" marR="0" lvl="4" indent="0" algn="ctr">
              <a:spcBef>
                <a:spcPts val="0"/>
              </a:spcBef>
              <a:buNone/>
              <a:defRPr sz="700" b="0" i="0" u="none" strike="noStrike" cap="none">
                <a:solidFill>
                  <a:schemeClr val="dk1"/>
                </a:solidFill>
                <a:latin typeface="Arial"/>
                <a:ea typeface="Arial"/>
                <a:cs typeface="Arial"/>
                <a:sym typeface="Arial"/>
              </a:defRPr>
            </a:lvl5pPr>
            <a:lvl6pPr marL="0" marR="0" lvl="5" indent="0" algn="ctr">
              <a:spcBef>
                <a:spcPts val="0"/>
              </a:spcBef>
              <a:buNone/>
              <a:defRPr sz="700" b="0" i="0" u="none" strike="noStrike" cap="none">
                <a:solidFill>
                  <a:schemeClr val="dk1"/>
                </a:solidFill>
                <a:latin typeface="Arial"/>
                <a:ea typeface="Arial"/>
                <a:cs typeface="Arial"/>
                <a:sym typeface="Arial"/>
              </a:defRPr>
            </a:lvl6pPr>
            <a:lvl7pPr marL="0" marR="0" lvl="6" indent="0" algn="ctr">
              <a:spcBef>
                <a:spcPts val="0"/>
              </a:spcBef>
              <a:buNone/>
              <a:defRPr sz="700" b="0" i="0" u="none" strike="noStrike" cap="none">
                <a:solidFill>
                  <a:schemeClr val="dk1"/>
                </a:solidFill>
                <a:latin typeface="Arial"/>
                <a:ea typeface="Arial"/>
                <a:cs typeface="Arial"/>
                <a:sym typeface="Arial"/>
              </a:defRPr>
            </a:lvl7pPr>
            <a:lvl8pPr marL="0" marR="0" lvl="7" indent="0" algn="ctr">
              <a:spcBef>
                <a:spcPts val="0"/>
              </a:spcBef>
              <a:buNone/>
              <a:defRPr sz="700" b="0" i="0" u="none" strike="noStrike" cap="none">
                <a:solidFill>
                  <a:schemeClr val="dk1"/>
                </a:solidFill>
                <a:latin typeface="Arial"/>
                <a:ea typeface="Arial"/>
                <a:cs typeface="Arial"/>
                <a:sym typeface="Arial"/>
              </a:defRPr>
            </a:lvl8pPr>
            <a:lvl9pPr marL="0" marR="0" lvl="8" indent="0" algn="ctr">
              <a:spcBef>
                <a:spcPts val="0"/>
              </a:spcBef>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
        <p:nvSpPr>
          <p:cNvPr id="34" name="Google Shape;34;p13"/>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000046"/>
              </a:buClr>
              <a:buSzPts val="4400"/>
              <a:buNone/>
              <a:defRPr sz="4400" b="1">
                <a:solidFill>
                  <a:srgbClr val="000046"/>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3"/>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000046"/>
              </a:buClr>
              <a:buSzPts val="2800"/>
              <a:buNone/>
              <a:defRPr sz="2800" b="1">
                <a:solidFill>
                  <a:srgbClr val="000046"/>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1400"/>
              <a:buNone/>
              <a:defRPr sz="1400" b="1" i="0">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A5A5A5"/>
              </a:buClr>
              <a:buSzPts val="1200"/>
              <a:buNone/>
              <a:defRPr sz="1200">
                <a:solidFill>
                  <a:srgbClr val="A5A5A5"/>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767806" y="6476999"/>
            <a:ext cx="2495896" cy="236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Mục lục">
  <p:cSld name="1_Mục lục">
    <p:spTree>
      <p:nvGrpSpPr>
        <p:cNvPr id="1" name="Shape 66"/>
        <p:cNvGrpSpPr/>
        <p:nvPr/>
      </p:nvGrpSpPr>
      <p:grpSpPr>
        <a:xfrm>
          <a:off x="0" y="0"/>
          <a:ext cx="0" cy="0"/>
          <a:chOff x="0" y="0"/>
          <a:chExt cx="0" cy="0"/>
        </a:xfrm>
      </p:grpSpPr>
      <p:sp>
        <p:nvSpPr>
          <p:cNvPr id="67" name="Google Shape;67;p15"/>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 name="Google Shape;68;p15"/>
          <p:cNvGrpSpPr/>
          <p:nvPr/>
        </p:nvGrpSpPr>
        <p:grpSpPr>
          <a:xfrm rot="10800000">
            <a:off x="9263702" y="5930537"/>
            <a:ext cx="2869771" cy="886519"/>
            <a:chOff x="44879" y="27296"/>
            <a:chExt cx="2869771" cy="886519"/>
          </a:xfrm>
        </p:grpSpPr>
        <p:cxnSp>
          <p:nvCxnSpPr>
            <p:cNvPr id="69" name="Google Shape;69;p15"/>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70" name="Google Shape;70;p15"/>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71" name="Google Shape;71;p15"/>
            <p:cNvCxnSpPr/>
            <p:nvPr/>
          </p:nvCxnSpPr>
          <p:spPr>
            <a:xfrm rot="10800000">
              <a:off x="52214" y="654128"/>
              <a:ext cx="0" cy="259687"/>
            </a:xfrm>
            <a:prstGeom prst="straightConnector1">
              <a:avLst/>
            </a:prstGeom>
            <a:noFill/>
            <a:ln w="38100" cap="rnd" cmpd="sng">
              <a:solidFill>
                <a:srgbClr val="00C6FF"/>
              </a:solidFill>
              <a:prstDash val="solid"/>
              <a:round/>
              <a:headEnd type="none" w="sm" len="sm"/>
              <a:tailEnd type="none" w="sm" len="sm"/>
            </a:ln>
          </p:spPr>
        </p:cxnSp>
      </p:grpSp>
      <p:sp>
        <p:nvSpPr>
          <p:cNvPr id="72" name="Google Shape;72;p15"/>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3" name="Google Shape;73;p15"/>
          <p:cNvGrpSpPr/>
          <p:nvPr/>
        </p:nvGrpSpPr>
        <p:grpSpPr>
          <a:xfrm>
            <a:off x="-2323526" y="1121391"/>
            <a:ext cx="4841288" cy="5054000"/>
            <a:chOff x="-1259888" y="901609"/>
            <a:chExt cx="4841288" cy="5054000"/>
          </a:xfrm>
        </p:grpSpPr>
        <p:grpSp>
          <p:nvGrpSpPr>
            <p:cNvPr id="74" name="Google Shape;74;p15"/>
            <p:cNvGrpSpPr/>
            <p:nvPr/>
          </p:nvGrpSpPr>
          <p:grpSpPr>
            <a:xfrm>
              <a:off x="-1225468" y="901609"/>
              <a:ext cx="4806868" cy="664514"/>
              <a:chOff x="0" y="901609"/>
              <a:chExt cx="4806868" cy="664514"/>
            </a:xfrm>
          </p:grpSpPr>
          <p:cxnSp>
            <p:nvCxnSpPr>
              <p:cNvPr id="75" name="Google Shape;75;p15"/>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6" name="Google Shape;76;p15"/>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7" name="Google Shape;77;p15"/>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78" name="Google Shape;78;p15"/>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9" name="Google Shape;79;p15"/>
            <p:cNvGrpSpPr/>
            <p:nvPr/>
          </p:nvGrpSpPr>
          <p:grpSpPr>
            <a:xfrm rot="10800000" flipH="1">
              <a:off x="-1225468" y="5291095"/>
              <a:ext cx="4806868" cy="664514"/>
              <a:chOff x="0" y="1232525"/>
              <a:chExt cx="4806868" cy="664514"/>
            </a:xfrm>
          </p:grpSpPr>
          <p:cxnSp>
            <p:nvCxnSpPr>
              <p:cNvPr id="80" name="Google Shape;80;p15"/>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1" name="Google Shape;81;p15"/>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2" name="Google Shape;82;p15"/>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83" name="Google Shape;83;p15"/>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4" name="Google Shape;84;p15"/>
            <p:cNvGrpSpPr/>
            <p:nvPr/>
          </p:nvGrpSpPr>
          <p:grpSpPr>
            <a:xfrm>
              <a:off x="-1225469" y="1860637"/>
              <a:ext cx="3835321" cy="547270"/>
              <a:chOff x="-1" y="1860637"/>
              <a:chExt cx="3835321" cy="547270"/>
            </a:xfrm>
          </p:grpSpPr>
          <p:sp>
            <p:nvSpPr>
              <p:cNvPr id="85" name="Google Shape;85;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6" name="Google Shape;86;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7" name="Google Shape;87;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8" name="Google Shape;88;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89" name="Google Shape;89;p15"/>
            <p:cNvGrpSpPr/>
            <p:nvPr/>
          </p:nvGrpSpPr>
          <p:grpSpPr>
            <a:xfrm rot="10800000" flipH="1">
              <a:off x="-1259888" y="4408929"/>
              <a:ext cx="3835321" cy="547270"/>
              <a:chOff x="-1" y="1860637"/>
              <a:chExt cx="3835321" cy="547270"/>
            </a:xfrm>
          </p:grpSpPr>
          <p:sp>
            <p:nvSpPr>
              <p:cNvPr id="90" name="Google Shape;90;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1" name="Google Shape;91;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2" name="Google Shape;92;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3" name="Google Shape;93;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94" name="Google Shape;94;p15"/>
            <p:cNvGrpSpPr/>
            <p:nvPr/>
          </p:nvGrpSpPr>
          <p:grpSpPr>
            <a:xfrm>
              <a:off x="-1252333" y="2715185"/>
              <a:ext cx="2776521" cy="436736"/>
              <a:chOff x="-26865" y="2715185"/>
              <a:chExt cx="2776521" cy="436736"/>
            </a:xfrm>
          </p:grpSpPr>
          <p:cxnSp>
            <p:nvCxnSpPr>
              <p:cNvPr id="95" name="Google Shape;95;p15"/>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6" name="Google Shape;96;p15"/>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7" name="Google Shape;97;p15"/>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98" name="Google Shape;98;p15"/>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 name="Google Shape;99;p15"/>
            <p:cNvGrpSpPr/>
            <p:nvPr/>
          </p:nvGrpSpPr>
          <p:grpSpPr>
            <a:xfrm>
              <a:off x="-1225468" y="3843225"/>
              <a:ext cx="2802371" cy="433101"/>
              <a:chOff x="-34420" y="3843718"/>
              <a:chExt cx="2802371" cy="433101"/>
            </a:xfrm>
          </p:grpSpPr>
          <p:cxnSp>
            <p:nvCxnSpPr>
              <p:cNvPr id="100" name="Google Shape;100;p15"/>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1" name="Google Shape;101;p15"/>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2" name="Google Shape;102;p15"/>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3" name="Google Shape;103;p15"/>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4" name="Google Shape;104;p15"/>
          <p:cNvGrpSpPr/>
          <p:nvPr/>
        </p:nvGrpSpPr>
        <p:grpSpPr>
          <a:xfrm flipH="1">
            <a:off x="9674240" y="1121391"/>
            <a:ext cx="4841288" cy="5054000"/>
            <a:chOff x="-1259888" y="901609"/>
            <a:chExt cx="4841288" cy="5054000"/>
          </a:xfrm>
        </p:grpSpPr>
        <p:grpSp>
          <p:nvGrpSpPr>
            <p:cNvPr id="105" name="Google Shape;105;p15"/>
            <p:cNvGrpSpPr/>
            <p:nvPr/>
          </p:nvGrpSpPr>
          <p:grpSpPr>
            <a:xfrm>
              <a:off x="-1225468" y="901609"/>
              <a:ext cx="4806868" cy="664514"/>
              <a:chOff x="0" y="901609"/>
              <a:chExt cx="4806868" cy="664514"/>
            </a:xfrm>
          </p:grpSpPr>
          <p:cxnSp>
            <p:nvCxnSpPr>
              <p:cNvPr id="106" name="Google Shape;106;p15"/>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7" name="Google Shape;107;p15"/>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8" name="Google Shape;108;p15"/>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9" name="Google Shape;109;p15"/>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0" name="Google Shape;110;p15"/>
            <p:cNvGrpSpPr/>
            <p:nvPr/>
          </p:nvGrpSpPr>
          <p:grpSpPr>
            <a:xfrm rot="10800000" flipH="1">
              <a:off x="-1225468" y="5291095"/>
              <a:ext cx="4806868" cy="664514"/>
              <a:chOff x="0" y="1232525"/>
              <a:chExt cx="4806868" cy="664514"/>
            </a:xfrm>
          </p:grpSpPr>
          <p:cxnSp>
            <p:nvCxnSpPr>
              <p:cNvPr id="111" name="Google Shape;111;p15"/>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2" name="Google Shape;112;p15"/>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3" name="Google Shape;113;p15"/>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14" name="Google Shape;114;p15"/>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5" name="Google Shape;115;p15"/>
            <p:cNvGrpSpPr/>
            <p:nvPr/>
          </p:nvGrpSpPr>
          <p:grpSpPr>
            <a:xfrm>
              <a:off x="-1225469" y="1860637"/>
              <a:ext cx="3835321" cy="547270"/>
              <a:chOff x="-1" y="1860637"/>
              <a:chExt cx="3835321" cy="547270"/>
            </a:xfrm>
          </p:grpSpPr>
          <p:sp>
            <p:nvSpPr>
              <p:cNvPr id="116" name="Google Shape;116;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7" name="Google Shape;117;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8" name="Google Shape;118;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9" name="Google Shape;119;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0" name="Google Shape;120;p15"/>
            <p:cNvGrpSpPr/>
            <p:nvPr/>
          </p:nvGrpSpPr>
          <p:grpSpPr>
            <a:xfrm rot="10800000" flipH="1">
              <a:off x="-1259888" y="4408929"/>
              <a:ext cx="3835321" cy="547270"/>
              <a:chOff x="-1" y="1860637"/>
              <a:chExt cx="3835321" cy="547270"/>
            </a:xfrm>
          </p:grpSpPr>
          <p:sp>
            <p:nvSpPr>
              <p:cNvPr id="121" name="Google Shape;121;p15"/>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2" name="Google Shape;122;p15"/>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3" name="Google Shape;123;p15"/>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4" name="Google Shape;124;p15"/>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5" name="Google Shape;125;p15"/>
            <p:cNvGrpSpPr/>
            <p:nvPr/>
          </p:nvGrpSpPr>
          <p:grpSpPr>
            <a:xfrm>
              <a:off x="-1252333" y="2715185"/>
              <a:ext cx="2776521" cy="436736"/>
              <a:chOff x="-26865" y="2715185"/>
              <a:chExt cx="2776521" cy="436736"/>
            </a:xfrm>
          </p:grpSpPr>
          <p:cxnSp>
            <p:nvCxnSpPr>
              <p:cNvPr id="126" name="Google Shape;126;p15"/>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7" name="Google Shape;127;p15"/>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8" name="Google Shape;128;p15"/>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29" name="Google Shape;129;p15"/>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0" name="Google Shape;130;p15"/>
            <p:cNvGrpSpPr/>
            <p:nvPr/>
          </p:nvGrpSpPr>
          <p:grpSpPr>
            <a:xfrm>
              <a:off x="-1225468" y="3843225"/>
              <a:ext cx="2802371" cy="433101"/>
              <a:chOff x="-34420" y="3843718"/>
              <a:chExt cx="2802371" cy="433101"/>
            </a:xfrm>
          </p:grpSpPr>
          <p:cxnSp>
            <p:nvCxnSpPr>
              <p:cNvPr id="131" name="Google Shape;131;p15"/>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2" name="Google Shape;132;p15"/>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3" name="Google Shape;133;p15"/>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34" name="Google Shape;134;p15"/>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35" name="Google Shape;135;p15"/>
          <p:cNvSpPr/>
          <p:nvPr/>
        </p:nvSpPr>
        <p:spPr>
          <a:xfrm>
            <a:off x="82718" y="6583140"/>
            <a:ext cx="233916" cy="233916"/>
          </a:xfrm>
          <a:prstGeom prst="ellipse">
            <a:avLst/>
          </a:prstGeom>
          <a:gradFill>
            <a:gsLst>
              <a:gs pos="0">
                <a:srgbClr val="0072FF"/>
              </a:gs>
              <a:gs pos="99000">
                <a:srgbClr val="00C6FF"/>
              </a:gs>
              <a:gs pos="100000">
                <a:srgbClr val="00C6F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6" name="Google Shape;136;p15"/>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lt1"/>
                </a:solidFill>
                <a:latin typeface="Arial"/>
                <a:ea typeface="Arial"/>
                <a:cs typeface="Arial"/>
                <a:sym typeface="Arial"/>
              </a:defRPr>
            </a:lvl1pPr>
            <a:lvl2pPr marL="0" lvl="1" indent="0" algn="ctr">
              <a:spcBef>
                <a:spcPts val="0"/>
              </a:spcBef>
              <a:buNone/>
              <a:defRPr sz="700">
                <a:solidFill>
                  <a:schemeClr val="lt1"/>
                </a:solidFill>
                <a:latin typeface="Arial"/>
                <a:ea typeface="Arial"/>
                <a:cs typeface="Arial"/>
                <a:sym typeface="Arial"/>
              </a:defRPr>
            </a:lvl2pPr>
            <a:lvl3pPr marL="0" lvl="2" indent="0" algn="ctr">
              <a:spcBef>
                <a:spcPts val="0"/>
              </a:spcBef>
              <a:buNone/>
              <a:defRPr sz="700">
                <a:solidFill>
                  <a:schemeClr val="lt1"/>
                </a:solidFill>
                <a:latin typeface="Arial"/>
                <a:ea typeface="Arial"/>
                <a:cs typeface="Arial"/>
                <a:sym typeface="Arial"/>
              </a:defRPr>
            </a:lvl3pPr>
            <a:lvl4pPr marL="0" lvl="3" indent="0" algn="ctr">
              <a:spcBef>
                <a:spcPts val="0"/>
              </a:spcBef>
              <a:buNone/>
              <a:defRPr sz="700">
                <a:solidFill>
                  <a:schemeClr val="lt1"/>
                </a:solidFill>
                <a:latin typeface="Arial"/>
                <a:ea typeface="Arial"/>
                <a:cs typeface="Arial"/>
                <a:sym typeface="Arial"/>
              </a:defRPr>
            </a:lvl4pPr>
            <a:lvl5pPr marL="0" lvl="4" indent="0" algn="ctr">
              <a:spcBef>
                <a:spcPts val="0"/>
              </a:spcBef>
              <a:buNone/>
              <a:defRPr sz="700">
                <a:solidFill>
                  <a:schemeClr val="lt1"/>
                </a:solidFill>
                <a:latin typeface="Arial"/>
                <a:ea typeface="Arial"/>
                <a:cs typeface="Arial"/>
                <a:sym typeface="Arial"/>
              </a:defRPr>
            </a:lvl5pPr>
            <a:lvl6pPr marL="0" lvl="5" indent="0" algn="ctr">
              <a:spcBef>
                <a:spcPts val="0"/>
              </a:spcBef>
              <a:buNone/>
              <a:defRPr sz="700">
                <a:solidFill>
                  <a:schemeClr val="lt1"/>
                </a:solidFill>
                <a:latin typeface="Arial"/>
                <a:ea typeface="Arial"/>
                <a:cs typeface="Arial"/>
                <a:sym typeface="Arial"/>
              </a:defRPr>
            </a:lvl6pPr>
            <a:lvl7pPr marL="0" lvl="6" indent="0" algn="ctr">
              <a:spcBef>
                <a:spcPts val="0"/>
              </a:spcBef>
              <a:buNone/>
              <a:defRPr sz="700">
                <a:solidFill>
                  <a:schemeClr val="lt1"/>
                </a:solidFill>
                <a:latin typeface="Arial"/>
                <a:ea typeface="Arial"/>
                <a:cs typeface="Arial"/>
                <a:sym typeface="Arial"/>
              </a:defRPr>
            </a:lvl7pPr>
            <a:lvl8pPr marL="0" lvl="7" indent="0" algn="ctr">
              <a:spcBef>
                <a:spcPts val="0"/>
              </a:spcBef>
              <a:buNone/>
              <a:defRPr sz="700">
                <a:solidFill>
                  <a:schemeClr val="lt1"/>
                </a:solidFill>
                <a:latin typeface="Arial"/>
                <a:ea typeface="Arial"/>
                <a:cs typeface="Arial"/>
                <a:sym typeface="Arial"/>
              </a:defRPr>
            </a:lvl8pPr>
            <a:lvl9pPr marL="0" lvl="8" indent="0" algn="ctr">
              <a:spcBef>
                <a:spcPts val="0"/>
              </a:spcBef>
              <a:buNone/>
              <a:defRPr sz="7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
        <p:nvSpPr>
          <p:cNvPr id="137" name="Google Shape;137;p15"/>
          <p:cNvSpPr txBox="1"/>
          <p:nvPr/>
        </p:nvSpPr>
        <p:spPr>
          <a:xfrm>
            <a:off x="4702630" y="640081"/>
            <a:ext cx="3028822" cy="646331"/>
          </a:xfrm>
          <a:prstGeom prst="rect">
            <a:avLst/>
          </a:prstGeom>
          <a:gradFill>
            <a:gsLst>
              <a:gs pos="0">
                <a:srgbClr val="0072FF"/>
              </a:gs>
              <a:gs pos="100000">
                <a:srgbClr val="00C6FF"/>
              </a:gs>
            </a:gsLst>
            <a:path path="circle">
              <a:fillToRect l="50000" t="50000" r="50000" b="50000"/>
            </a:path>
            <a:tileRect/>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3600" b="1">
              <a:solidFill>
                <a:schemeClr val="lt1"/>
              </a:solidFill>
              <a:latin typeface="Times New Roman"/>
              <a:ea typeface="Times New Roman"/>
              <a:cs typeface="Times New Roman"/>
              <a:sym typeface="Times New Roman"/>
            </a:endParaRPr>
          </a:p>
        </p:txBody>
      </p:sp>
      <p:sp>
        <p:nvSpPr>
          <p:cNvPr id="138" name="Google Shape;138;p15"/>
          <p:cNvSpPr txBox="1">
            <a:spLocks noGrp="1"/>
          </p:cNvSpPr>
          <p:nvPr>
            <p:ph type="body" idx="1"/>
          </p:nvPr>
        </p:nvSpPr>
        <p:spPr>
          <a:xfrm>
            <a:off x="2033899" y="1559014"/>
            <a:ext cx="8124204" cy="4153664"/>
          </a:xfrm>
          <a:prstGeom prst="rect">
            <a:avLst/>
          </a:prstGeom>
          <a:noFill/>
          <a:ln>
            <a:noFill/>
          </a:ln>
        </p:spPr>
        <p:txBody>
          <a:bodyPr spcFirstLastPara="1" wrap="square" lIns="91425" tIns="45700" rIns="91425" bIns="45700" anchor="ctr" anchorCtr="0">
            <a:normAutofit/>
          </a:bodyPr>
          <a:lstStyle>
            <a:lvl1pPr marL="457200" lvl="0" indent="-406400" algn="just">
              <a:lnSpc>
                <a:spcPct val="130000"/>
              </a:lnSpc>
              <a:spcBef>
                <a:spcPts val="300"/>
              </a:spcBef>
              <a:spcAft>
                <a:spcPts val="0"/>
              </a:spcAft>
              <a:buClr>
                <a:schemeClr val="dk1"/>
              </a:buClr>
              <a:buSzPts val="2800"/>
              <a:buFont typeface="Calibri"/>
              <a:buAutoNum type="arabicPeriod"/>
              <a:defRPr sz="2800">
                <a:latin typeface="Arial"/>
                <a:ea typeface="Arial"/>
                <a:cs typeface="Arial"/>
                <a:sym typeface="Arial"/>
              </a:defRPr>
            </a:lvl1pPr>
            <a:lvl2pPr marL="914400" lvl="1" indent="-381000" algn="ctr">
              <a:lnSpc>
                <a:spcPct val="90000"/>
              </a:lnSpc>
              <a:spcBef>
                <a:spcPts val="500"/>
              </a:spcBef>
              <a:spcAft>
                <a:spcPts val="0"/>
              </a:spcAft>
              <a:buClr>
                <a:schemeClr val="dk1"/>
              </a:buClr>
              <a:buSzPts val="2400"/>
              <a:buFont typeface="Calibri"/>
              <a:buAutoNum type="arabicPeriod"/>
              <a:defRPr>
                <a:latin typeface="Arial"/>
                <a:ea typeface="Arial"/>
                <a:cs typeface="Arial"/>
                <a:sym typeface="Arial"/>
              </a:defRPr>
            </a:lvl2pPr>
            <a:lvl3pPr marL="1371600" lvl="2" indent="-355600" algn="ctr">
              <a:lnSpc>
                <a:spcPct val="90000"/>
              </a:lnSpc>
              <a:spcBef>
                <a:spcPts val="500"/>
              </a:spcBef>
              <a:spcAft>
                <a:spcPts val="0"/>
              </a:spcAft>
              <a:buClr>
                <a:schemeClr val="dk1"/>
              </a:buClr>
              <a:buSzPts val="2000"/>
              <a:buFont typeface="Calibri"/>
              <a:buAutoNum type="arabicPeriod"/>
              <a:defRPr>
                <a:latin typeface="Arial"/>
                <a:ea typeface="Arial"/>
                <a:cs typeface="Arial"/>
                <a:sym typeface="Arial"/>
              </a:defRPr>
            </a:lvl3pPr>
            <a:lvl4pPr marL="1828800" lvl="3"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4pPr>
            <a:lvl5pPr marL="2286000" lvl="4"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5"/>
          <p:cNvSpPr/>
          <p:nvPr/>
        </p:nvSpPr>
        <p:spPr>
          <a:xfrm rot="10800000">
            <a:off x="0" y="0"/>
            <a:ext cx="715617" cy="616911"/>
          </a:xfrm>
          <a:prstGeom prst="triangle">
            <a:avLst>
              <a:gd name="adj" fmla="val 100000"/>
            </a:avLst>
          </a:prstGeom>
          <a:solidFill>
            <a:srgbClr val="007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0" name="Google Shape;140;p15"/>
          <p:cNvGrpSpPr/>
          <p:nvPr/>
        </p:nvGrpSpPr>
        <p:grpSpPr>
          <a:xfrm>
            <a:off x="58527" y="40944"/>
            <a:ext cx="2869771" cy="886519"/>
            <a:chOff x="44879" y="27296"/>
            <a:chExt cx="2869771" cy="886519"/>
          </a:xfrm>
        </p:grpSpPr>
        <p:cxnSp>
          <p:nvCxnSpPr>
            <p:cNvPr id="141" name="Google Shape;141;p15"/>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42" name="Google Shape;142;p15"/>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43" name="Google Shape;143;p15"/>
            <p:cNvCxnSpPr/>
            <p:nvPr/>
          </p:nvCxnSpPr>
          <p:spPr>
            <a:xfrm rot="10800000">
              <a:off x="52214" y="654128"/>
              <a:ext cx="0" cy="259687"/>
            </a:xfrm>
            <a:prstGeom prst="straightConnector1">
              <a:avLst/>
            </a:prstGeom>
            <a:noFill/>
            <a:ln w="38100" cap="flat" cmpd="sng">
              <a:solidFill>
                <a:srgbClr val="00C6FF"/>
              </a:solidFill>
              <a:prstDash val="solid"/>
              <a:miter lim="800000"/>
              <a:headEnd type="none" w="sm" len="sm"/>
              <a:tailEnd type="none" w="sm" len="sm"/>
            </a:ln>
          </p:spPr>
        </p:cxnSp>
      </p:grpSp>
      <p:sp>
        <p:nvSpPr>
          <p:cNvPr id="144" name="Google Shape;144;p15"/>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5"/>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3600"/>
              <a:buNone/>
              <a:defRPr sz="36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5"/>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êu đề chương">
  <p:cSld name="Tiêu đề chương">
    <p:spTree>
      <p:nvGrpSpPr>
        <p:cNvPr id="1" name="Shape 147"/>
        <p:cNvGrpSpPr/>
        <p:nvPr/>
      </p:nvGrpSpPr>
      <p:grpSpPr>
        <a:xfrm>
          <a:off x="0" y="0"/>
          <a:ext cx="0" cy="0"/>
          <a:chOff x="0" y="0"/>
          <a:chExt cx="0" cy="0"/>
        </a:xfrm>
      </p:grpSpPr>
      <p:pic>
        <p:nvPicPr>
          <p:cNvPr id="148" name="Google Shape;148;p16" descr="Background pattern&#10;&#10;Description automatically generated"/>
          <p:cNvPicPr preferRelativeResize="0"/>
          <p:nvPr/>
        </p:nvPicPr>
        <p:blipFill rotWithShape="1">
          <a:blip r:embed="rId2">
            <a:alphaModFix/>
          </a:blip>
          <a:srcRect/>
          <a:stretch/>
        </p:blipFill>
        <p:spPr>
          <a:xfrm>
            <a:off x="-1" y="-1"/>
            <a:ext cx="12192001" cy="6854889"/>
          </a:xfrm>
          <a:prstGeom prst="rect">
            <a:avLst/>
          </a:prstGeom>
          <a:noFill/>
          <a:ln>
            <a:noFill/>
          </a:ln>
        </p:spPr>
      </p:pic>
      <p:sp>
        <p:nvSpPr>
          <p:cNvPr id="149" name="Google Shape;149;p16"/>
          <p:cNvSpPr/>
          <p:nvPr/>
        </p:nvSpPr>
        <p:spPr>
          <a:xfrm>
            <a:off x="-1" y="-3113"/>
            <a:ext cx="12192000" cy="6858000"/>
          </a:xfrm>
          <a:prstGeom prst="rect">
            <a:avLst/>
          </a:prstGeom>
          <a:gradFill>
            <a:gsLst>
              <a:gs pos="0">
                <a:srgbClr val="0A4671">
                  <a:alpha val="74901"/>
                </a:srgbClr>
              </a:gs>
              <a:gs pos="100000">
                <a:srgbClr val="0A467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6"/>
          <p:cNvSpPr/>
          <p:nvPr/>
        </p:nvSpPr>
        <p:spPr>
          <a:xfrm rot="10800000">
            <a:off x="0" y="0"/>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1" name="Google Shape;151;p16"/>
          <p:cNvGrpSpPr/>
          <p:nvPr/>
        </p:nvGrpSpPr>
        <p:grpSpPr>
          <a:xfrm>
            <a:off x="58527" y="40944"/>
            <a:ext cx="2869771" cy="1563379"/>
            <a:chOff x="44879" y="27296"/>
            <a:chExt cx="2869771" cy="1563379"/>
          </a:xfrm>
        </p:grpSpPr>
        <p:cxnSp>
          <p:nvCxnSpPr>
            <p:cNvPr id="152" name="Google Shape;152;p16"/>
            <p:cNvCxnSpPr/>
            <p:nvPr/>
          </p:nvCxnSpPr>
          <p:spPr>
            <a:xfrm rot="10800000">
              <a:off x="766351" y="34631"/>
              <a:ext cx="2148299" cy="0"/>
            </a:xfrm>
            <a:prstGeom prst="straightConnector1">
              <a:avLst/>
            </a:prstGeom>
            <a:noFill/>
            <a:ln w="38100" cap="flat" cmpd="sng">
              <a:solidFill>
                <a:srgbClr val="00F7FF"/>
              </a:solidFill>
              <a:prstDash val="solid"/>
              <a:miter lim="800000"/>
              <a:headEnd type="none" w="sm" len="sm"/>
              <a:tailEnd type="none" w="sm" len="sm"/>
            </a:ln>
          </p:spPr>
        </p:cxnSp>
        <p:cxnSp>
          <p:nvCxnSpPr>
            <p:cNvPr id="153" name="Google Shape;153;p16"/>
            <p:cNvCxnSpPr/>
            <p:nvPr/>
          </p:nvCxnSpPr>
          <p:spPr>
            <a:xfrm flipH="1">
              <a:off x="44879" y="27296"/>
              <a:ext cx="737495" cy="644210"/>
            </a:xfrm>
            <a:prstGeom prst="straightConnector1">
              <a:avLst/>
            </a:prstGeom>
            <a:noFill/>
            <a:ln w="38100" cap="flat" cmpd="sng">
              <a:solidFill>
                <a:srgbClr val="00F7FF"/>
              </a:solidFill>
              <a:prstDash val="solid"/>
              <a:miter lim="800000"/>
              <a:headEnd type="none" w="sm" len="sm"/>
              <a:tailEnd type="none" w="sm" len="sm"/>
            </a:ln>
          </p:spPr>
        </p:cxnSp>
        <p:cxnSp>
          <p:nvCxnSpPr>
            <p:cNvPr id="154" name="Google Shape;154;p16"/>
            <p:cNvCxnSpPr/>
            <p:nvPr/>
          </p:nvCxnSpPr>
          <p:spPr>
            <a:xfrm rot="10800000">
              <a:off x="52214" y="654128"/>
              <a:ext cx="0" cy="936547"/>
            </a:xfrm>
            <a:prstGeom prst="straightConnector1">
              <a:avLst/>
            </a:prstGeom>
            <a:noFill/>
            <a:ln w="38100" cap="flat" cmpd="sng">
              <a:solidFill>
                <a:srgbClr val="00F7FF"/>
              </a:solidFill>
              <a:prstDash val="solid"/>
              <a:miter lim="800000"/>
              <a:headEnd type="none" w="sm" len="sm"/>
              <a:tailEnd type="none" w="sm" len="sm"/>
            </a:ln>
          </p:spPr>
        </p:cxnSp>
      </p:grpSp>
      <p:sp>
        <p:nvSpPr>
          <p:cNvPr id="155" name="Google Shape;155;p16"/>
          <p:cNvSpPr/>
          <p:nvPr/>
        </p:nvSpPr>
        <p:spPr>
          <a:xfrm>
            <a:off x="11476383" y="6241089"/>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6" name="Google Shape;156;p16"/>
          <p:cNvGrpSpPr/>
          <p:nvPr/>
        </p:nvGrpSpPr>
        <p:grpSpPr>
          <a:xfrm rot="10800000">
            <a:off x="9263702" y="5253677"/>
            <a:ext cx="2869771" cy="1563379"/>
            <a:chOff x="44879" y="27296"/>
            <a:chExt cx="2869771" cy="1563379"/>
          </a:xfrm>
        </p:grpSpPr>
        <p:cxnSp>
          <p:nvCxnSpPr>
            <p:cNvPr id="157" name="Google Shape;157;p16"/>
            <p:cNvCxnSpPr/>
            <p:nvPr/>
          </p:nvCxnSpPr>
          <p:spPr>
            <a:xfrm rot="10800000">
              <a:off x="766351" y="34631"/>
              <a:ext cx="2148299" cy="0"/>
            </a:xfrm>
            <a:prstGeom prst="straightConnector1">
              <a:avLst/>
            </a:prstGeom>
            <a:noFill/>
            <a:ln w="38100" cap="rnd" cmpd="sng">
              <a:solidFill>
                <a:srgbClr val="00F7FF"/>
              </a:solidFill>
              <a:prstDash val="solid"/>
              <a:round/>
              <a:headEnd type="none" w="sm" len="sm"/>
              <a:tailEnd type="none" w="sm" len="sm"/>
            </a:ln>
          </p:spPr>
        </p:cxnSp>
        <p:cxnSp>
          <p:nvCxnSpPr>
            <p:cNvPr id="158" name="Google Shape;158;p16"/>
            <p:cNvCxnSpPr/>
            <p:nvPr/>
          </p:nvCxnSpPr>
          <p:spPr>
            <a:xfrm flipH="1">
              <a:off x="44879" y="27296"/>
              <a:ext cx="737495" cy="644210"/>
            </a:xfrm>
            <a:prstGeom prst="straightConnector1">
              <a:avLst/>
            </a:prstGeom>
            <a:noFill/>
            <a:ln w="38100" cap="rnd" cmpd="sng">
              <a:solidFill>
                <a:srgbClr val="00F7FF"/>
              </a:solidFill>
              <a:prstDash val="solid"/>
              <a:round/>
              <a:headEnd type="none" w="sm" len="sm"/>
              <a:tailEnd type="none" w="sm" len="sm"/>
            </a:ln>
          </p:spPr>
        </p:cxnSp>
        <p:cxnSp>
          <p:nvCxnSpPr>
            <p:cNvPr id="159" name="Google Shape;159;p16"/>
            <p:cNvCxnSpPr/>
            <p:nvPr/>
          </p:nvCxnSpPr>
          <p:spPr>
            <a:xfrm rot="10800000">
              <a:off x="52214" y="654128"/>
              <a:ext cx="0" cy="936547"/>
            </a:xfrm>
            <a:prstGeom prst="straightConnector1">
              <a:avLst/>
            </a:prstGeom>
            <a:noFill/>
            <a:ln w="38100" cap="rnd" cmpd="sng">
              <a:solidFill>
                <a:srgbClr val="00F7FF"/>
              </a:solidFill>
              <a:prstDash val="solid"/>
              <a:round/>
              <a:headEnd type="none" w="sm" len="sm"/>
              <a:tailEnd type="none" w="sm" len="sm"/>
            </a:ln>
          </p:spPr>
        </p:cxnSp>
      </p:grpSp>
      <p:sp>
        <p:nvSpPr>
          <p:cNvPr id="160" name="Google Shape;160;p16"/>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6"/>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F7FF"/>
              </a:buClr>
              <a:buSzPts val="4400"/>
              <a:buNone/>
              <a:defRPr sz="44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16"/>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16"/>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F2F2F2"/>
              </a:buClr>
              <a:buSzPts val="1000"/>
              <a:buNone/>
              <a:defRPr sz="1000">
                <a:solidFill>
                  <a:srgbClr val="F2F2F2"/>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6"/>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F7FF"/>
              </a:buClr>
              <a:buSzPts val="12000"/>
              <a:buNone/>
              <a:defRPr sz="120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5" name="Google Shape;165;p16"/>
          <p:cNvCxnSpPr/>
          <p:nvPr/>
        </p:nvCxnSpPr>
        <p:spPr>
          <a:xfrm>
            <a:off x="1574156" y="2979683"/>
            <a:ext cx="3565003" cy="0"/>
          </a:xfrm>
          <a:prstGeom prst="straightConnector1">
            <a:avLst/>
          </a:prstGeom>
          <a:noFill/>
          <a:ln w="25400" cap="rnd" cmpd="sng">
            <a:solidFill>
              <a:srgbClr val="00F7FF"/>
            </a:solidFill>
            <a:prstDash val="solid"/>
            <a:round/>
            <a:headEnd type="none" w="sm" len="sm"/>
            <a:tailEnd type="none" w="sm" len="sm"/>
          </a:ln>
        </p:spPr>
      </p:cxnSp>
      <p:sp>
        <p:nvSpPr>
          <p:cNvPr id="166" name="Google Shape;166;p16"/>
          <p:cNvSpPr txBox="1">
            <a:spLocks noGrp="1"/>
          </p:cNvSpPr>
          <p:nvPr>
            <p:ph type="dt" idx="10"/>
          </p:nvPr>
        </p:nvSpPr>
        <p:spPr>
          <a:xfrm>
            <a:off x="60603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6"/>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68" name="Google Shape;168;p16"/>
          <p:cNvGrpSpPr/>
          <p:nvPr/>
        </p:nvGrpSpPr>
        <p:grpSpPr>
          <a:xfrm>
            <a:off x="16026" y="4629289"/>
            <a:ext cx="434350" cy="2228711"/>
            <a:chOff x="16026" y="4629289"/>
            <a:chExt cx="434350" cy="2228711"/>
          </a:xfrm>
        </p:grpSpPr>
        <p:sp>
          <p:nvSpPr>
            <p:cNvPr id="169" name="Google Shape;169;p16"/>
            <p:cNvSpPr/>
            <p:nvPr/>
          </p:nvSpPr>
          <p:spPr>
            <a:xfrm>
              <a:off x="16026" y="4629289"/>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16"/>
            <p:cNvSpPr/>
            <p:nvPr/>
          </p:nvSpPr>
          <p:spPr>
            <a:xfrm>
              <a:off x="16026" y="5005641"/>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16"/>
            <p:cNvSpPr/>
            <p:nvPr/>
          </p:nvSpPr>
          <p:spPr>
            <a:xfrm>
              <a:off x="16026" y="5381993"/>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6"/>
            <p:cNvSpPr/>
            <p:nvPr/>
          </p:nvSpPr>
          <p:spPr>
            <a:xfrm>
              <a:off x="16026" y="5758345"/>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6"/>
            <p:cNvSpPr/>
            <p:nvPr/>
          </p:nvSpPr>
          <p:spPr>
            <a:xfrm>
              <a:off x="16026" y="6134697"/>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6"/>
            <p:cNvSpPr/>
            <p:nvPr/>
          </p:nvSpPr>
          <p:spPr>
            <a:xfrm>
              <a:off x="16026" y="6511050"/>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5" name="Google Shape;175;p16"/>
          <p:cNvSpPr/>
          <p:nvPr/>
        </p:nvSpPr>
        <p:spPr>
          <a:xfrm>
            <a:off x="95208" y="658315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76" name="Google Shape;176;p16"/>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i dung" type="obj">
  <p:cSld name="OBJECT">
    <p:spTree>
      <p:nvGrpSpPr>
        <p:cNvPr id="1" name="Shape 177"/>
        <p:cNvGrpSpPr/>
        <p:nvPr/>
      </p:nvGrpSpPr>
      <p:grpSpPr>
        <a:xfrm>
          <a:off x="0" y="0"/>
          <a:ext cx="0" cy="0"/>
          <a:chOff x="0" y="0"/>
          <a:chExt cx="0" cy="0"/>
        </a:xfrm>
      </p:grpSpPr>
      <p:sp>
        <p:nvSpPr>
          <p:cNvPr id="178" name="Google Shape;178;p17"/>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7"/>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0" name="Google Shape;180;p17"/>
          <p:cNvGrpSpPr/>
          <p:nvPr/>
        </p:nvGrpSpPr>
        <p:grpSpPr>
          <a:xfrm>
            <a:off x="58527" y="54292"/>
            <a:ext cx="2869771" cy="1563379"/>
            <a:chOff x="44879" y="27296"/>
            <a:chExt cx="2869771" cy="1563379"/>
          </a:xfrm>
        </p:grpSpPr>
        <p:cxnSp>
          <p:nvCxnSpPr>
            <p:cNvPr id="181" name="Google Shape;181;p1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82" name="Google Shape;182;p1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83" name="Google Shape;183;p1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84" name="Google Shape;184;p17"/>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a:bodyPr>
          <a:lstStyle>
            <a:lvl1pPr lvl="0" algn="l">
              <a:lnSpc>
                <a:spcPct val="120000"/>
              </a:lnSpc>
              <a:spcBef>
                <a:spcPts val="200"/>
              </a:spcBef>
              <a:spcAft>
                <a:spcPts val="0"/>
              </a:spcAft>
              <a:buClr>
                <a:srgbClr val="0072FF"/>
              </a:buClr>
              <a:buSzPts val="4400"/>
              <a:buFont typeface="Times New Roman"/>
              <a:buNone/>
              <a:defRPr sz="4400"/>
            </a:lvl1pPr>
            <a:lvl2pPr lvl="1">
              <a:spcBef>
                <a:spcPts val="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17"/>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88" name="Google Shape;188;p17"/>
          <p:cNvGrpSpPr/>
          <p:nvPr/>
        </p:nvGrpSpPr>
        <p:grpSpPr>
          <a:xfrm>
            <a:off x="16026" y="4629289"/>
            <a:ext cx="434350" cy="2228711"/>
            <a:chOff x="16026" y="4629289"/>
            <a:chExt cx="434350" cy="2228711"/>
          </a:xfrm>
        </p:grpSpPr>
        <p:sp>
          <p:nvSpPr>
            <p:cNvPr id="189" name="Google Shape;189;p17"/>
            <p:cNvSpPr/>
            <p:nvPr/>
          </p:nvSpPr>
          <p:spPr>
            <a:xfrm>
              <a:off x="16026" y="4629289"/>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7"/>
            <p:cNvSpPr/>
            <p:nvPr/>
          </p:nvSpPr>
          <p:spPr>
            <a:xfrm>
              <a:off x="16026" y="5005641"/>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7"/>
            <p:cNvSpPr/>
            <p:nvPr/>
          </p:nvSpPr>
          <p:spPr>
            <a:xfrm>
              <a:off x="16026" y="5381993"/>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17"/>
            <p:cNvSpPr/>
            <p:nvPr/>
          </p:nvSpPr>
          <p:spPr>
            <a:xfrm>
              <a:off x="16026" y="5758345"/>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7"/>
            <p:cNvSpPr/>
            <p:nvPr/>
          </p:nvSpPr>
          <p:spPr>
            <a:xfrm>
              <a:off x="16026" y="6134697"/>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17"/>
            <p:cNvSpPr/>
            <p:nvPr/>
          </p:nvSpPr>
          <p:spPr>
            <a:xfrm>
              <a:off x="16026" y="6511050"/>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95" name="Google Shape;195;p17"/>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17"/>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7"/>
          <p:cNvSpPr/>
          <p:nvPr/>
        </p:nvSpPr>
        <p:spPr>
          <a:xfrm>
            <a:off x="92963" y="6542941"/>
            <a:ext cx="280476" cy="2804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98" name="Google Shape;198;p17"/>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VN"/>
              <a:t>‹#›</a:t>
            </a:fld>
            <a:endParaRPr/>
          </a:p>
        </p:txBody>
      </p:sp>
      <p:grpSp>
        <p:nvGrpSpPr>
          <p:cNvPr id="199" name="Google Shape;199;p17"/>
          <p:cNvGrpSpPr/>
          <p:nvPr/>
        </p:nvGrpSpPr>
        <p:grpSpPr>
          <a:xfrm rot="10800000">
            <a:off x="9265363" y="5246044"/>
            <a:ext cx="2869771" cy="1563379"/>
            <a:chOff x="44879" y="27296"/>
            <a:chExt cx="2869771" cy="1563379"/>
          </a:xfrm>
        </p:grpSpPr>
        <p:cxnSp>
          <p:nvCxnSpPr>
            <p:cNvPr id="200" name="Google Shape;200;p1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01" name="Google Shape;201;p1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02" name="Google Shape;202;p1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72FF"/>
              </a:buClr>
              <a:buSzPts val="4000"/>
              <a:buFont typeface="Times New Roman"/>
              <a:buNone/>
              <a:defRPr sz="4000" b="1" i="0" u="none" strike="noStrike" cap="none">
                <a:solidFill>
                  <a:srgbClr val="0072FF"/>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B8C95"/>
                </a:solidFill>
                <a:latin typeface="Calibri"/>
                <a:ea typeface="Calibri"/>
                <a:cs typeface="Calibri"/>
                <a:sym typeface="Calibri"/>
              </a:defRPr>
            </a:lvl1pPr>
            <a:lvl2pPr marL="0" marR="0" lvl="1" indent="0" algn="r" rtl="0">
              <a:spcBef>
                <a:spcPts val="0"/>
              </a:spcBef>
              <a:buNone/>
              <a:defRPr sz="1200" b="0" i="0" u="none" strike="noStrike" cap="none">
                <a:solidFill>
                  <a:srgbClr val="8B8C95"/>
                </a:solidFill>
                <a:latin typeface="Calibri"/>
                <a:ea typeface="Calibri"/>
                <a:cs typeface="Calibri"/>
                <a:sym typeface="Calibri"/>
              </a:defRPr>
            </a:lvl2pPr>
            <a:lvl3pPr marL="0" marR="0" lvl="2" indent="0" algn="r" rtl="0">
              <a:spcBef>
                <a:spcPts val="0"/>
              </a:spcBef>
              <a:buNone/>
              <a:defRPr sz="1200" b="0" i="0" u="none" strike="noStrike" cap="none">
                <a:solidFill>
                  <a:srgbClr val="8B8C95"/>
                </a:solidFill>
                <a:latin typeface="Calibri"/>
                <a:ea typeface="Calibri"/>
                <a:cs typeface="Calibri"/>
                <a:sym typeface="Calibri"/>
              </a:defRPr>
            </a:lvl3pPr>
            <a:lvl4pPr marL="0" marR="0" lvl="3" indent="0" algn="r" rtl="0">
              <a:spcBef>
                <a:spcPts val="0"/>
              </a:spcBef>
              <a:buNone/>
              <a:defRPr sz="1200" b="0" i="0" u="none" strike="noStrike" cap="none">
                <a:solidFill>
                  <a:srgbClr val="8B8C95"/>
                </a:solidFill>
                <a:latin typeface="Calibri"/>
                <a:ea typeface="Calibri"/>
                <a:cs typeface="Calibri"/>
                <a:sym typeface="Calibri"/>
              </a:defRPr>
            </a:lvl4pPr>
            <a:lvl5pPr marL="0" marR="0" lvl="4" indent="0" algn="r" rtl="0">
              <a:spcBef>
                <a:spcPts val="0"/>
              </a:spcBef>
              <a:buNone/>
              <a:defRPr sz="1200" b="0" i="0" u="none" strike="noStrike" cap="none">
                <a:solidFill>
                  <a:srgbClr val="8B8C95"/>
                </a:solidFill>
                <a:latin typeface="Calibri"/>
                <a:ea typeface="Calibri"/>
                <a:cs typeface="Calibri"/>
                <a:sym typeface="Calibri"/>
              </a:defRPr>
            </a:lvl5pPr>
            <a:lvl6pPr marL="0" marR="0" lvl="5" indent="0" algn="r" rtl="0">
              <a:spcBef>
                <a:spcPts val="0"/>
              </a:spcBef>
              <a:buNone/>
              <a:defRPr sz="1200" b="0" i="0" u="none" strike="noStrike" cap="none">
                <a:solidFill>
                  <a:srgbClr val="8B8C95"/>
                </a:solidFill>
                <a:latin typeface="Calibri"/>
                <a:ea typeface="Calibri"/>
                <a:cs typeface="Calibri"/>
                <a:sym typeface="Calibri"/>
              </a:defRPr>
            </a:lvl6pPr>
            <a:lvl7pPr marL="0" marR="0" lvl="6" indent="0" algn="r" rtl="0">
              <a:spcBef>
                <a:spcPts val="0"/>
              </a:spcBef>
              <a:buNone/>
              <a:defRPr sz="1200" b="0" i="0" u="none" strike="noStrike" cap="none">
                <a:solidFill>
                  <a:srgbClr val="8B8C95"/>
                </a:solidFill>
                <a:latin typeface="Calibri"/>
                <a:ea typeface="Calibri"/>
                <a:cs typeface="Calibri"/>
                <a:sym typeface="Calibri"/>
              </a:defRPr>
            </a:lvl7pPr>
            <a:lvl8pPr marL="0" marR="0" lvl="7" indent="0" algn="r" rtl="0">
              <a:spcBef>
                <a:spcPts val="0"/>
              </a:spcBef>
              <a:buNone/>
              <a:defRPr sz="1200" b="0" i="0" u="none" strike="noStrike" cap="none">
                <a:solidFill>
                  <a:srgbClr val="8B8C95"/>
                </a:solidFill>
                <a:latin typeface="Calibri"/>
                <a:ea typeface="Calibri"/>
                <a:cs typeface="Calibri"/>
                <a:sym typeface="Calibri"/>
              </a:defRPr>
            </a:lvl8pPr>
            <a:lvl9pPr marL="0" marR="0" lvl="8" indent="0" algn="r" rtl="0">
              <a:spcBef>
                <a:spcPts val="0"/>
              </a:spcBef>
              <a:buNone/>
              <a:defRPr sz="1200" b="0" i="0" u="none" strike="noStrike" cap="none">
                <a:solidFill>
                  <a:srgbClr val="8B8C9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0.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37" name="Google Shape;337;p1"/>
          <p:cNvSpPr txBox="1">
            <a:spLocks noGrp="1"/>
          </p:cNvSpPr>
          <p:nvPr>
            <p:ph type="sldNum" idx="12"/>
          </p:nvPr>
        </p:nvSpPr>
        <p:spPr>
          <a:xfrm>
            <a:off x="75604" y="6587552"/>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a:t>
            </a:fld>
            <a:endParaRPr/>
          </a:p>
        </p:txBody>
      </p:sp>
      <p:sp>
        <p:nvSpPr>
          <p:cNvPr id="338" name="Google Shape;338;p1"/>
          <p:cNvSpPr txBox="1">
            <a:spLocks noGrp="1"/>
          </p:cNvSpPr>
          <p:nvPr>
            <p:ph type="body" idx="1"/>
          </p:nvPr>
        </p:nvSpPr>
        <p:spPr>
          <a:xfrm>
            <a:off x="876991" y="2208158"/>
            <a:ext cx="10513252" cy="6961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46"/>
              </a:buClr>
              <a:buSzPts val="4400"/>
              <a:buNone/>
            </a:pPr>
            <a:r>
              <a:rPr lang="vi-VN" sz="4000" dirty="0"/>
              <a:t>Non-Negative Matrix Factorization (NMF)</a:t>
            </a:r>
            <a:endParaRPr sz="4000" dirty="0"/>
          </a:p>
        </p:txBody>
      </p:sp>
      <p:sp>
        <p:nvSpPr>
          <p:cNvPr id="339" name="Google Shape;339;p1"/>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vi-VN" dirty="0"/>
              <a:t>CƠ SỞ TOÁN HỌC &amp; THỰC NGHIỆM</a:t>
            </a:r>
            <a:endParaRPr dirty="0"/>
          </a:p>
        </p:txBody>
      </p:sp>
      <p:sp>
        <p:nvSpPr>
          <p:cNvPr id="340" name="Google Shape;340;p1"/>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vi-VN" dirty="0"/>
              <a:t>GVHD: TS. Dương Việt Hằng</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F6BDB-78F8-7BDD-41B8-00F04537B6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29C97-C782-0D1C-1EE9-119250FAB51F}"/>
              </a:ext>
            </a:extLst>
          </p:cNvPr>
          <p:cNvSpPr>
            <a:spLocks noGrp="1"/>
          </p:cNvSpPr>
          <p:nvPr>
            <p:ph type="title"/>
          </p:nvPr>
        </p:nvSpPr>
        <p:spPr>
          <a:xfrm>
            <a:off x="697945" y="-42798"/>
            <a:ext cx="10579655" cy="785896"/>
          </a:xfrm>
        </p:spPr>
        <p:txBody>
          <a:bodyPr>
            <a:normAutofit fontScale="90000"/>
          </a:bodyPr>
          <a:lstStyle/>
          <a:p>
            <a:r>
              <a:rPr lang="vi-VN" dirty="0"/>
              <a:t>Liên Hệ Với Beta Divergence</a:t>
            </a:r>
            <a:endParaRPr lang="en-US" dirty="0"/>
          </a:p>
        </p:txBody>
      </p:sp>
      <p:sp>
        <p:nvSpPr>
          <p:cNvPr id="4" name="Slide Number Placeholder 3">
            <a:extLst>
              <a:ext uri="{FF2B5EF4-FFF2-40B4-BE49-F238E27FC236}">
                <a16:creationId xmlns:a16="http://schemas.microsoft.com/office/drawing/2014/main" id="{0F78C0E2-B20B-C978-55DA-FB70C0E53C6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VN" smtClean="0"/>
              <a:t>10</a:t>
            </a:fld>
            <a:endParaRPr lang="en-VN"/>
          </a:p>
        </p:txBody>
      </p:sp>
      <p:graphicFrame>
        <p:nvGraphicFramePr>
          <p:cNvPr id="5" name="Diagram 4">
            <a:extLst>
              <a:ext uri="{FF2B5EF4-FFF2-40B4-BE49-F238E27FC236}">
                <a16:creationId xmlns:a16="http://schemas.microsoft.com/office/drawing/2014/main" id="{166A6037-E066-9150-9951-834C6C7AEFB5}"/>
              </a:ext>
            </a:extLst>
          </p:cNvPr>
          <p:cNvGraphicFramePr/>
          <p:nvPr/>
        </p:nvGraphicFramePr>
        <p:xfrm>
          <a:off x="-289158" y="918622"/>
          <a:ext cx="7829590" cy="5148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3D6652ED-58E1-D47B-A3B6-2513EBAF008D}"/>
              </a:ext>
            </a:extLst>
          </p:cNvPr>
          <p:cNvCxnSpPr>
            <a:cxnSpLocks/>
          </p:cNvCxnSpPr>
          <p:nvPr/>
        </p:nvCxnSpPr>
        <p:spPr>
          <a:xfrm>
            <a:off x="6915088" y="616480"/>
            <a:ext cx="0" cy="605658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79AE3FF-61BF-A4C3-DBC4-84684685C848}"/>
              </a:ext>
            </a:extLst>
          </p:cNvPr>
          <p:cNvSpPr txBox="1"/>
          <p:nvPr/>
        </p:nvSpPr>
        <p:spPr>
          <a:xfrm>
            <a:off x="7100171" y="497872"/>
            <a:ext cx="5575311" cy="3554819"/>
          </a:xfrm>
          <a:prstGeom prst="rect">
            <a:avLst/>
          </a:prstGeom>
          <a:noFill/>
        </p:spPr>
        <p:txBody>
          <a:bodyPr wrap="square">
            <a:spAutoFit/>
          </a:bodyPr>
          <a:lstStyle/>
          <a:p>
            <a:pPr algn="l">
              <a:buNone/>
            </a:pPr>
            <a:r>
              <a:rPr lang="vi-VN" sz="1800" b="1" i="0" dirty="0">
                <a:solidFill>
                  <a:srgbClr val="1A237E"/>
                </a:solidFill>
                <a:effectLst/>
                <a:latin typeface="+mn-lt"/>
              </a:rPr>
              <a:t>So sánh các trường hợp Beta</a:t>
            </a:r>
          </a:p>
          <a:p>
            <a:pPr algn="ctr">
              <a:buNone/>
            </a:pPr>
            <a:r>
              <a:rPr lang="el-GR" sz="1800" b="1" i="0" dirty="0">
                <a:solidFill>
                  <a:srgbClr val="000000"/>
                </a:solidFill>
                <a:effectLst/>
                <a:latin typeface="+mn-lt"/>
              </a:rPr>
              <a:t>β = 0</a:t>
            </a:r>
            <a:endParaRPr lang="el-GR" sz="1800" b="0" i="0" dirty="0">
              <a:solidFill>
                <a:srgbClr val="000000"/>
              </a:solidFill>
              <a:effectLst/>
              <a:latin typeface="+mn-lt"/>
            </a:endParaRPr>
          </a:p>
          <a:p>
            <a:pPr marL="285750" indent="-285750" algn="l">
              <a:buFont typeface="Wingdings" panose="05000000000000000000" pitchFamily="2" charset="2"/>
              <a:buChar char="v"/>
            </a:pPr>
            <a:r>
              <a:rPr lang="vi-VN" sz="1800" b="1" i="0" dirty="0">
                <a:solidFill>
                  <a:srgbClr val="3F51B5"/>
                </a:solidFill>
                <a:effectLst/>
                <a:latin typeface="+mn-lt"/>
              </a:rPr>
              <a:t>Phân kỳ Itakura-Saito (IS)</a:t>
            </a:r>
          </a:p>
          <a:p>
            <a:pPr marL="285750" indent="-285750" algn="l">
              <a:buFont typeface="Wingdings" panose="05000000000000000000" pitchFamily="2" charset="2"/>
              <a:buChar char="Ø"/>
            </a:pPr>
            <a:r>
              <a:rPr lang="vi-VN" sz="1800" b="0" i="0" dirty="0">
                <a:solidFill>
                  <a:srgbClr val="424242"/>
                </a:solidFill>
                <a:effectLst/>
                <a:latin typeface="+mn-lt"/>
              </a:rPr>
              <a:t>Bất đối xứng, bất biến tỷ lệ.</a:t>
            </a:r>
          </a:p>
          <a:p>
            <a:pPr algn="ctr">
              <a:spcBef>
                <a:spcPts val="900"/>
              </a:spcBef>
              <a:buNone/>
            </a:pPr>
            <a:r>
              <a:rPr lang="el-GR" sz="1800" b="1" i="0" dirty="0">
                <a:solidFill>
                  <a:srgbClr val="000000"/>
                </a:solidFill>
                <a:effectLst/>
                <a:latin typeface="+mn-lt"/>
              </a:rPr>
              <a:t>β = 1</a:t>
            </a:r>
            <a:endParaRPr lang="el-GR" sz="1800" b="0" i="0" dirty="0">
              <a:solidFill>
                <a:srgbClr val="000000"/>
              </a:solidFill>
              <a:effectLst/>
              <a:latin typeface="+mn-lt"/>
            </a:endParaRPr>
          </a:p>
          <a:p>
            <a:pPr marL="285750" indent="-285750" algn="l">
              <a:spcBef>
                <a:spcPts val="900"/>
              </a:spcBef>
              <a:buFont typeface="Wingdings" panose="05000000000000000000" pitchFamily="2" charset="2"/>
              <a:buChar char="v"/>
            </a:pPr>
            <a:r>
              <a:rPr lang="vi-VN" sz="1800" b="1" i="0" dirty="0">
                <a:solidFill>
                  <a:srgbClr val="3F51B5"/>
                </a:solidFill>
                <a:effectLst/>
                <a:latin typeface="+mn-lt"/>
              </a:rPr>
              <a:t>Phân kỳ Kullback-Leibler (KL)</a:t>
            </a:r>
          </a:p>
          <a:p>
            <a:pPr marL="285750" indent="-285750" algn="l">
              <a:spcBef>
                <a:spcPts val="900"/>
              </a:spcBef>
              <a:buFont typeface="Wingdings" panose="05000000000000000000" pitchFamily="2" charset="2"/>
              <a:buChar char="Ø"/>
            </a:pPr>
            <a:r>
              <a:rPr lang="vi-VN" sz="1800" b="0" i="0" dirty="0">
                <a:solidFill>
                  <a:srgbClr val="424242"/>
                </a:solidFill>
                <a:effectLst/>
                <a:latin typeface="+mn-lt"/>
              </a:rPr>
              <a:t>Nền tảng của lý thuyết thông tin.</a:t>
            </a:r>
          </a:p>
          <a:p>
            <a:pPr algn="ctr">
              <a:spcBef>
                <a:spcPts val="900"/>
              </a:spcBef>
              <a:buNone/>
            </a:pPr>
            <a:r>
              <a:rPr lang="el-GR" sz="1800" b="1" i="0" dirty="0">
                <a:solidFill>
                  <a:srgbClr val="000000"/>
                </a:solidFill>
                <a:effectLst/>
                <a:latin typeface="+mn-lt"/>
              </a:rPr>
              <a:t>β = 2</a:t>
            </a:r>
            <a:endParaRPr lang="el-GR" sz="1800" b="0" i="0" dirty="0">
              <a:solidFill>
                <a:srgbClr val="000000"/>
              </a:solidFill>
              <a:effectLst/>
              <a:latin typeface="+mn-lt"/>
            </a:endParaRPr>
          </a:p>
          <a:p>
            <a:pPr marL="285750" indent="-285750" algn="l">
              <a:spcBef>
                <a:spcPts val="900"/>
              </a:spcBef>
              <a:buFont typeface="Wingdings" panose="05000000000000000000" pitchFamily="2" charset="2"/>
              <a:buChar char="v"/>
            </a:pPr>
            <a:r>
              <a:rPr lang="vi-VN" sz="1800" b="1" i="0" dirty="0">
                <a:solidFill>
                  <a:srgbClr val="3F51B5"/>
                </a:solidFill>
                <a:effectLst/>
                <a:latin typeface="+mn-lt"/>
              </a:rPr>
              <a:t>Chuẩn Forbenius</a:t>
            </a:r>
          </a:p>
          <a:p>
            <a:pPr marL="285750" indent="-285750" algn="l">
              <a:spcBef>
                <a:spcPts val="900"/>
              </a:spcBef>
              <a:buFont typeface="Wingdings" panose="05000000000000000000" pitchFamily="2" charset="2"/>
              <a:buChar char="Ø"/>
            </a:pPr>
            <a:r>
              <a:rPr lang="vi-VN" sz="1800" b="0" i="0" dirty="0">
                <a:solidFill>
                  <a:srgbClr val="424242"/>
                </a:solidFill>
                <a:effectLst/>
                <a:latin typeface="+mn-lt"/>
              </a:rPr>
              <a:t>Đo lường hình học trực quan.</a:t>
            </a:r>
          </a:p>
        </p:txBody>
      </p:sp>
      <p:sp>
        <p:nvSpPr>
          <p:cNvPr id="10" name="TextBox 9">
            <a:extLst>
              <a:ext uri="{FF2B5EF4-FFF2-40B4-BE49-F238E27FC236}">
                <a16:creationId xmlns:a16="http://schemas.microsoft.com/office/drawing/2014/main" id="{0246CC3E-12DD-0C70-3F6E-384CE81DACB5}"/>
              </a:ext>
            </a:extLst>
          </p:cNvPr>
          <p:cNvSpPr txBox="1"/>
          <p:nvPr/>
        </p:nvSpPr>
        <p:spPr>
          <a:xfrm>
            <a:off x="7100171" y="4052691"/>
            <a:ext cx="5010969" cy="2369880"/>
          </a:xfrm>
          <a:prstGeom prst="rect">
            <a:avLst/>
          </a:prstGeom>
          <a:noFill/>
        </p:spPr>
        <p:txBody>
          <a:bodyPr wrap="square">
            <a:spAutoFit/>
          </a:bodyPr>
          <a:lstStyle/>
          <a:p>
            <a:pPr algn="l">
              <a:buNone/>
            </a:pPr>
            <a:r>
              <a:rPr lang="vi-VN" sz="1900" b="1" i="0" dirty="0">
                <a:solidFill>
                  <a:srgbClr val="1A237E"/>
                </a:solidFill>
                <a:effectLst/>
                <a:latin typeface="+mn-lt"/>
              </a:rPr>
              <a:t>Ứng dụng chính của IS</a:t>
            </a:r>
          </a:p>
          <a:p>
            <a:pPr marL="342900" indent="-342900" algn="l">
              <a:buFont typeface="Arial" panose="020B0604020202020204" pitchFamily="34" charset="0"/>
              <a:buChar char="•"/>
            </a:pPr>
            <a:r>
              <a:rPr lang="vi-VN" sz="1900" b="1" i="0" dirty="0">
                <a:solidFill>
                  <a:srgbClr val="1A237E"/>
                </a:solidFill>
                <a:effectLst/>
                <a:latin typeface="+mn-lt"/>
              </a:rPr>
              <a:t>Mô hình Thống kê</a:t>
            </a:r>
          </a:p>
          <a:p>
            <a:pPr marL="342900" indent="-342900" algn="l">
              <a:buFont typeface="Wingdings" panose="05000000000000000000" pitchFamily="2" charset="2"/>
              <a:buChar char="Ø"/>
            </a:pPr>
            <a:r>
              <a:rPr lang="vi-VN" sz="1900" b="0" i="0" dirty="0">
                <a:solidFill>
                  <a:srgbClr val="424242"/>
                </a:solidFill>
                <a:effectLst/>
                <a:latin typeface="+mn-lt"/>
              </a:rPr>
              <a:t>Tương đương ước lượng MLE cho mô hình Gaussian.</a:t>
            </a:r>
          </a:p>
          <a:p>
            <a:pPr marL="342900" indent="-342900" algn="l">
              <a:spcBef>
                <a:spcPts val="900"/>
              </a:spcBef>
              <a:buFont typeface="Arial" panose="020B0604020202020204" pitchFamily="34" charset="0"/>
              <a:buChar char="•"/>
            </a:pPr>
            <a:r>
              <a:rPr lang="vi-VN" sz="1900" b="1" i="0" dirty="0">
                <a:solidFill>
                  <a:srgbClr val="1A237E"/>
                </a:solidFill>
                <a:effectLst/>
                <a:latin typeface="+mn-lt"/>
              </a:rPr>
              <a:t>Xử lý Tín hiệu Âm thanh</a:t>
            </a:r>
          </a:p>
          <a:p>
            <a:pPr marL="342900" indent="-342900" algn="l">
              <a:spcBef>
                <a:spcPts val="900"/>
              </a:spcBef>
              <a:buFont typeface="Wingdings" panose="05000000000000000000" pitchFamily="2" charset="2"/>
              <a:buChar char="Ø"/>
            </a:pPr>
            <a:r>
              <a:rPr lang="vi-VN" sz="1900" b="0" i="0" dirty="0">
                <a:solidFill>
                  <a:srgbClr val="424242"/>
                </a:solidFill>
                <a:effectLst/>
                <a:latin typeface="+mn-lt"/>
              </a:rPr>
              <a:t>Đánh giá phổ âm thanh nhờ tính bất biến tỷ lệ.</a:t>
            </a:r>
          </a:p>
        </p:txBody>
      </p:sp>
    </p:spTree>
    <p:extLst>
      <p:ext uri="{BB962C8B-B14F-4D97-AF65-F5344CB8AC3E}">
        <p14:creationId xmlns:p14="http://schemas.microsoft.com/office/powerpoint/2010/main" val="1619372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ADCE7-C8CF-D989-D0EC-A1C5A8A42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679E4-E67E-0BEA-B04D-31E7FC487CF8}"/>
              </a:ext>
            </a:extLst>
          </p:cNvPr>
          <p:cNvSpPr>
            <a:spLocks noGrp="1"/>
          </p:cNvSpPr>
          <p:nvPr>
            <p:ph type="title"/>
          </p:nvPr>
        </p:nvSpPr>
        <p:spPr>
          <a:xfrm>
            <a:off x="697945" y="96031"/>
            <a:ext cx="10579655" cy="785896"/>
          </a:xfrm>
        </p:spPr>
        <p:txBody>
          <a:bodyPr>
            <a:normAutofit fontScale="90000"/>
          </a:bodyPr>
          <a:lstStyle/>
          <a:p>
            <a:r>
              <a:rPr lang="vi-VN" dirty="0"/>
              <a:t>Liên Hệ Với Beta Divergence</a:t>
            </a:r>
            <a:endParaRPr lang="en-US" dirty="0"/>
          </a:p>
        </p:txBody>
      </p:sp>
      <p:sp>
        <p:nvSpPr>
          <p:cNvPr id="4" name="Slide Number Placeholder 3">
            <a:extLst>
              <a:ext uri="{FF2B5EF4-FFF2-40B4-BE49-F238E27FC236}">
                <a16:creationId xmlns:a16="http://schemas.microsoft.com/office/drawing/2014/main" id="{209E2CC1-1E52-8F32-8C92-75C74F82EC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VN" smtClean="0"/>
              <a:t>11</a:t>
            </a:fld>
            <a:endParaRPr lang="en-VN"/>
          </a:p>
        </p:txBody>
      </p:sp>
      <p:cxnSp>
        <p:nvCxnSpPr>
          <p:cNvPr id="6" name="Straight Connector 5">
            <a:extLst>
              <a:ext uri="{FF2B5EF4-FFF2-40B4-BE49-F238E27FC236}">
                <a16:creationId xmlns:a16="http://schemas.microsoft.com/office/drawing/2014/main" id="{3B613144-0085-90DA-1626-BC0A6AD5EACB}"/>
              </a:ext>
            </a:extLst>
          </p:cNvPr>
          <p:cNvCxnSpPr>
            <a:cxnSpLocks/>
          </p:cNvCxnSpPr>
          <p:nvPr/>
        </p:nvCxnSpPr>
        <p:spPr>
          <a:xfrm>
            <a:off x="6409107" y="959908"/>
            <a:ext cx="0" cy="525217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166D40B-A8ED-B3A7-6C27-C7964D2C696B}"/>
                  </a:ext>
                </a:extLst>
              </p:cNvPr>
              <p:cNvSpPr txBox="1"/>
              <p:nvPr/>
            </p:nvSpPr>
            <p:spPr>
              <a:xfrm>
                <a:off x="408022" y="959908"/>
                <a:ext cx="6001226" cy="1926553"/>
              </a:xfrm>
              <a:prstGeom prst="rect">
                <a:avLst/>
              </a:prstGeom>
              <a:noFill/>
            </p:spPr>
            <p:txBody>
              <a:bodyPr wrap="square">
                <a:spAutoFit/>
              </a:bodyPr>
              <a:lstStyle/>
              <a:p>
                <a:pPr>
                  <a:lnSpc>
                    <a:spcPts val="1425"/>
                  </a:lnSpc>
                  <a:buNone/>
                </a:pPr>
                <a:r>
                  <a:rPr lang="vi-VN" sz="2000" b="0" dirty="0">
                    <a:solidFill>
                      <a:schemeClr val="bg2">
                        <a:lumMod val="60000"/>
                        <a:lumOff val="40000"/>
                      </a:schemeClr>
                    </a:solidFill>
                    <a:effectLst/>
                    <a:latin typeface="+mn-lt"/>
                  </a:rPr>
                  <a:t>Khoảng cách IS là một trường hợp đặc biệt của độ</a:t>
                </a:r>
                <a:endParaRPr lang="vi-VN" sz="2000" dirty="0">
                  <a:solidFill>
                    <a:schemeClr val="bg2">
                      <a:lumMod val="60000"/>
                      <a:lumOff val="40000"/>
                    </a:schemeClr>
                  </a:solidFill>
                  <a:latin typeface="+mn-lt"/>
                </a:endParaRPr>
              </a:p>
              <a:p>
                <a:pPr>
                  <a:lnSpc>
                    <a:spcPts val="1425"/>
                  </a:lnSpc>
                  <a:buNone/>
                </a:pPr>
                <a:endParaRPr lang="vi-VN" sz="2000" b="0" dirty="0">
                  <a:solidFill>
                    <a:schemeClr val="bg2">
                      <a:lumMod val="60000"/>
                      <a:lumOff val="40000"/>
                    </a:schemeClr>
                  </a:solidFill>
                  <a:effectLst/>
                  <a:latin typeface="+mn-lt"/>
                </a:endParaRPr>
              </a:p>
              <a:p>
                <a:pPr>
                  <a:lnSpc>
                    <a:spcPts val="1425"/>
                  </a:lnSpc>
                  <a:buNone/>
                </a:pPr>
                <a:r>
                  <a:rPr lang="vi-VN" sz="2000" b="0" dirty="0">
                    <a:solidFill>
                      <a:schemeClr val="bg2">
                        <a:lumMod val="60000"/>
                        <a:lumOff val="40000"/>
                      </a:schemeClr>
                    </a:solidFill>
                    <a:effectLst/>
                    <a:latin typeface="+mn-lt"/>
                  </a:rPr>
                  <a:t>phân kỳ</a:t>
                </a:r>
                <a:r>
                  <a:rPr lang="vi-VN" sz="2000" dirty="0">
                    <a:solidFill>
                      <a:schemeClr val="bg2">
                        <a:lumMod val="60000"/>
                        <a:lumOff val="40000"/>
                      </a:schemeClr>
                    </a:solidFill>
                    <a:latin typeface="+mn-lt"/>
                  </a:rPr>
                  <a:t> </a:t>
                </a:r>
                <a14:m>
                  <m:oMath xmlns:m="http://schemas.openxmlformats.org/officeDocument/2006/math">
                    <m:r>
                      <a:rPr lang="vi-VN" sz="2000" i="1">
                        <a:solidFill>
                          <a:schemeClr val="tx1"/>
                        </a:solidFill>
                        <a:latin typeface="Cambria Math" panose="02040503050406030204" pitchFamily="18" charset="0"/>
                        <a:ea typeface="Cambria Math" panose="02040503050406030204" pitchFamily="18" charset="0"/>
                      </a:rPr>
                      <m:t>𝛽</m:t>
                    </m:r>
                  </m:oMath>
                </a14:m>
                <a:endParaRPr lang="vi-VN" sz="2000" b="1" dirty="0">
                  <a:latin typeface="+mn-lt"/>
                </a:endParaRPr>
              </a:p>
              <a:p>
                <a:pPr>
                  <a:lnSpc>
                    <a:spcPts val="1425"/>
                  </a:lnSpc>
                  <a:buNone/>
                </a:pPr>
                <a:endParaRPr lang="vi-VN" sz="2000" b="1" dirty="0">
                  <a:latin typeface="+mn-lt"/>
                </a:endParaRPr>
              </a:p>
              <a:p>
                <a:pPr>
                  <a:lnSpc>
                    <a:spcPts val="1425"/>
                  </a:lnSpc>
                  <a:buNone/>
                </a:pPr>
                <a:r>
                  <a:rPr lang="vi-VN" sz="2000" b="1" dirty="0">
                    <a:latin typeface="+mn-lt"/>
                  </a:rPr>
                  <a:t>Khi </a:t>
                </a:r>
                <a14:m>
                  <m:oMath xmlns:m="http://schemas.openxmlformats.org/officeDocument/2006/math">
                    <m:r>
                      <a:rPr lang="vi-VN" sz="2000" b="1" i="1">
                        <a:solidFill>
                          <a:schemeClr val="tx1"/>
                        </a:solidFill>
                        <a:latin typeface="Cambria Math" panose="02040503050406030204" pitchFamily="18" charset="0"/>
                        <a:ea typeface="Cambria Math" panose="02040503050406030204" pitchFamily="18" charset="0"/>
                      </a:rPr>
                      <m:t>𝜷</m:t>
                    </m:r>
                    <m:r>
                      <a:rPr lang="vi-VN" sz="2000" b="1" i="1" smtClean="0">
                        <a:solidFill>
                          <a:schemeClr val="tx1"/>
                        </a:solidFill>
                        <a:latin typeface="Cambria Math" panose="02040503050406030204" pitchFamily="18" charset="0"/>
                        <a:ea typeface="Cambria Math" panose="02040503050406030204" pitchFamily="18" charset="0"/>
                      </a:rPr>
                      <m:t>→</m:t>
                    </m:r>
                    <m:r>
                      <a:rPr lang="vi-VN" sz="2000" b="1" i="1">
                        <a:solidFill>
                          <a:schemeClr val="tx1"/>
                        </a:solidFill>
                        <a:latin typeface="Cambria Math" panose="02040503050406030204" pitchFamily="18" charset="0"/>
                        <a:ea typeface="Cambria Math" panose="02040503050406030204" pitchFamily="18" charset="0"/>
                      </a:rPr>
                      <m:t>𝟎</m:t>
                    </m:r>
                  </m:oMath>
                </a14:m>
                <a:endParaRPr lang="vi-VN" sz="2000" b="1" dirty="0">
                  <a:latin typeface="+mn-lt"/>
                </a:endParaRPr>
              </a:p>
              <a:p>
                <a:pPr>
                  <a:lnSpc>
                    <a:spcPts val="1425"/>
                  </a:lnSpc>
                  <a:buNone/>
                </a:pPr>
                <a:r>
                  <a:rPr lang="en-US" sz="2000" b="1" dirty="0">
                    <a:solidFill>
                      <a:schemeClr val="tx1"/>
                    </a:solidFill>
                    <a:effectLst/>
                    <a:latin typeface="+mj-lt"/>
                  </a:rPr>
                  <a:t> </a:t>
                </a:r>
                <a:endParaRPr lang="vi-VN" sz="2000" b="1" dirty="0">
                  <a:solidFill>
                    <a:schemeClr val="tx1"/>
                  </a:solidFill>
                  <a:effectLst/>
                  <a:latin typeface="+mj-lt"/>
                </a:endParaRPr>
              </a:p>
              <a:p>
                <a:pPr algn="ctr">
                  <a:lnSpc>
                    <a:spcPts val="1425"/>
                  </a:lnSpc>
                  <a:buNone/>
                </a:pPr>
                <a14:m>
                  <m:oMath xmlns:m="http://schemas.openxmlformats.org/officeDocument/2006/math">
                    <m:sSub>
                      <m:sSubPr>
                        <m:ctrlPr>
                          <a:rPr lang="vi-VN" sz="2000" b="0" i="1" smtClean="0">
                            <a:solidFill>
                              <a:schemeClr val="tx1"/>
                            </a:solidFill>
                            <a:effectLst/>
                            <a:latin typeface="Cambria Math" panose="02040503050406030204" pitchFamily="18" charset="0"/>
                          </a:rPr>
                        </m:ctrlPr>
                      </m:sSubPr>
                      <m:e>
                        <m:r>
                          <m:rPr>
                            <m:sty m:val="p"/>
                          </m:rPr>
                          <a:rPr lang="vi-VN" sz="2000" i="1">
                            <a:solidFill>
                              <a:schemeClr val="tx1"/>
                            </a:solidFill>
                            <a:latin typeface="Cambria Math" panose="02040503050406030204" pitchFamily="18" charset="0"/>
                          </a:rPr>
                          <m:t>D</m:t>
                        </m:r>
                      </m:e>
                      <m:sub>
                        <m:r>
                          <a:rPr lang="vi-VN" sz="2000" b="0" i="1" smtClean="0">
                            <a:solidFill>
                              <a:schemeClr val="tx1"/>
                            </a:solidFill>
                            <a:effectLst/>
                            <a:latin typeface="Cambria Math" panose="02040503050406030204" pitchFamily="18" charset="0"/>
                            <a:ea typeface="Cambria Math" panose="02040503050406030204" pitchFamily="18" charset="0"/>
                          </a:rPr>
                          <m:t>𝛽</m:t>
                        </m:r>
                      </m:sub>
                    </m:sSub>
                    <m:r>
                      <a:rPr lang="vi-VN" sz="2000" b="0" i="1" smtClean="0">
                        <a:solidFill>
                          <a:schemeClr val="tx1"/>
                        </a:solidFill>
                        <a:effectLst/>
                        <a:latin typeface="Cambria Math" panose="02040503050406030204" pitchFamily="18" charset="0"/>
                      </a:rPr>
                      <m:t>(</m:t>
                    </m:r>
                    <m:r>
                      <m:rPr>
                        <m:sty m:val="p"/>
                      </m:rPr>
                      <a:rPr lang="vi-VN" sz="2000" i="1">
                        <a:solidFill>
                          <a:schemeClr val="tx1"/>
                        </a:solidFill>
                        <a:latin typeface="Cambria Math" panose="02040503050406030204" pitchFamily="18" charset="0"/>
                      </a:rPr>
                      <m:t>P</m:t>
                    </m:r>
                  </m:oMath>
                </a14:m>
                <a:r>
                  <a:rPr lang="vi-VN" sz="2000" b="0" dirty="0">
                    <a:solidFill>
                      <a:schemeClr val="tx1"/>
                    </a:solidFill>
                    <a:effectLst/>
                    <a:latin typeface="+mj-lt"/>
                  </a:rPr>
                  <a:t>||Q)</a:t>
                </a:r>
                <a:r>
                  <a:rPr lang="en-US" sz="2000" b="0" dirty="0">
                    <a:solidFill>
                      <a:schemeClr val="tx1"/>
                    </a:solidFill>
                    <a:effectLst/>
                    <a:latin typeface="+mj-lt"/>
                  </a:rPr>
                  <a:t> </a:t>
                </a:r>
                <a:r>
                  <a:rPr lang="vi-VN" sz="2000" b="0" dirty="0">
                    <a:solidFill>
                      <a:schemeClr val="tx1"/>
                    </a:solidFill>
                    <a:effectLst/>
                    <a:latin typeface="+mj-lt"/>
                  </a:rPr>
                  <a:t>=</a:t>
                </a:r>
                <a:r>
                  <a:rPr lang="en-US" sz="2000" b="0" dirty="0">
                    <a:solidFill>
                      <a:schemeClr val="tx1"/>
                    </a:solidFill>
                    <a:effectLst/>
                    <a:latin typeface="+mj-lt"/>
                  </a:rPr>
                  <a:t> </a:t>
                </a:r>
                <a14:m>
                  <m:oMath xmlns:m="http://schemas.openxmlformats.org/officeDocument/2006/math">
                    <m:f>
                      <m:fPr>
                        <m:ctrlPr>
                          <a:rPr lang="vi-VN" sz="2000" b="0" i="1" smtClean="0">
                            <a:solidFill>
                              <a:schemeClr val="tx1"/>
                            </a:solidFill>
                            <a:effectLst/>
                            <a:latin typeface="Cambria Math" panose="02040503050406030204" pitchFamily="18" charset="0"/>
                          </a:rPr>
                        </m:ctrlPr>
                      </m:fPr>
                      <m:num>
                        <m:r>
                          <a:rPr lang="vi-VN" sz="2000" i="1">
                            <a:solidFill>
                              <a:schemeClr val="tx1"/>
                            </a:solidFill>
                            <a:latin typeface="Cambria Math" panose="02040503050406030204" pitchFamily="18" charset="0"/>
                          </a:rPr>
                          <m:t>1</m:t>
                        </m:r>
                      </m:num>
                      <m:den>
                        <m:r>
                          <a:rPr lang="vi-VN" sz="2000" i="1">
                            <a:solidFill>
                              <a:schemeClr val="tx1"/>
                            </a:solidFill>
                            <a:latin typeface="Cambria Math" panose="02040503050406030204" pitchFamily="18" charset="0"/>
                            <a:ea typeface="Cambria Math" panose="02040503050406030204" pitchFamily="18" charset="0"/>
                          </a:rPr>
                          <m:t>𝛽</m:t>
                        </m:r>
                        <m:r>
                          <a:rPr lang="vi-VN" sz="2000" b="0" i="1" smtClean="0">
                            <a:solidFill>
                              <a:schemeClr val="tx1"/>
                            </a:solidFill>
                            <a:latin typeface="Cambria Math" panose="02040503050406030204" pitchFamily="18" charset="0"/>
                            <a:ea typeface="Cambria Math" panose="02040503050406030204" pitchFamily="18" charset="0"/>
                          </a:rPr>
                          <m:t>(</m:t>
                        </m:r>
                        <m:r>
                          <a:rPr lang="vi-VN" sz="2000" i="1">
                            <a:solidFill>
                              <a:schemeClr val="tx1"/>
                            </a:solidFill>
                            <a:latin typeface="Cambria Math" panose="02040503050406030204" pitchFamily="18" charset="0"/>
                            <a:ea typeface="Cambria Math" panose="02040503050406030204" pitchFamily="18" charset="0"/>
                          </a:rPr>
                          <m:t>𝛽</m:t>
                        </m:r>
                        <m:r>
                          <a:rPr lang="vi-VN" sz="2000" b="0" i="1" smtClean="0">
                            <a:solidFill>
                              <a:schemeClr val="tx1"/>
                            </a:solidFill>
                            <a:latin typeface="Cambria Math" panose="02040503050406030204" pitchFamily="18" charset="0"/>
                            <a:ea typeface="Cambria Math" panose="02040503050406030204" pitchFamily="18" charset="0"/>
                          </a:rPr>
                          <m:t>−</m:t>
                        </m:r>
                        <m:r>
                          <a:rPr lang="vi-VN" sz="2000" i="1">
                            <a:solidFill>
                              <a:schemeClr val="tx1"/>
                            </a:solidFill>
                            <a:latin typeface="Cambria Math" panose="02040503050406030204" pitchFamily="18" charset="0"/>
                            <a:ea typeface="Cambria Math" panose="02040503050406030204" pitchFamily="18" charset="0"/>
                          </a:rPr>
                          <m:t>1</m:t>
                        </m:r>
                        <m:r>
                          <a:rPr lang="vi-VN" sz="2000" b="0" i="1" smtClean="0">
                            <a:solidFill>
                              <a:schemeClr val="tx1"/>
                            </a:solidFill>
                            <a:latin typeface="Cambria Math" panose="02040503050406030204" pitchFamily="18" charset="0"/>
                            <a:ea typeface="Cambria Math" panose="02040503050406030204" pitchFamily="18" charset="0"/>
                          </a:rPr>
                          <m:t>)</m:t>
                        </m:r>
                      </m:den>
                    </m:f>
                    <m:nary>
                      <m:naryPr>
                        <m:chr m:val="∑"/>
                        <m:supHide m:val="on"/>
                        <m:ctrlPr>
                          <a:rPr lang="vi-VN" sz="2000" b="0" i="1" smtClean="0">
                            <a:solidFill>
                              <a:schemeClr val="tx1"/>
                            </a:solidFill>
                            <a:effectLst/>
                            <a:latin typeface="Cambria Math" panose="02040503050406030204" pitchFamily="18" charset="0"/>
                          </a:rPr>
                        </m:ctrlPr>
                      </m:naryPr>
                      <m:sub>
                        <m:r>
                          <m:rPr>
                            <m:sty m:val="p"/>
                            <m:brk m:alnAt="7"/>
                          </m:rPr>
                          <a:rPr lang="vi-VN" sz="2000" i="1">
                            <a:solidFill>
                              <a:schemeClr val="tx1"/>
                            </a:solidFill>
                            <a:latin typeface="Cambria Math" panose="02040503050406030204" pitchFamily="18" charset="0"/>
                          </a:rPr>
                          <m:t>i</m:t>
                        </m:r>
                      </m:sub>
                      <m:sup/>
                      <m:e>
                        <m:r>
                          <a:rPr lang="vi-VN" sz="2000" b="0" i="1" smtClean="0">
                            <a:solidFill>
                              <a:schemeClr val="tx1"/>
                            </a:solidFill>
                            <a:effectLst/>
                            <a:latin typeface="Cambria Math" panose="02040503050406030204" pitchFamily="18" charset="0"/>
                          </a:rPr>
                          <m:t>(</m:t>
                        </m:r>
                        <m:sSubSup>
                          <m:sSubSupPr>
                            <m:ctrlPr>
                              <a:rPr lang="vi-VN" sz="2000" b="0" i="1" smtClean="0">
                                <a:solidFill>
                                  <a:schemeClr val="tx1"/>
                                </a:solidFill>
                                <a:latin typeface="Cambria Math" panose="02040503050406030204" pitchFamily="18" charset="0"/>
                              </a:rPr>
                            </m:ctrlPr>
                          </m:sSubSupPr>
                          <m:e>
                            <m:r>
                              <m:rPr>
                                <m:sty m:val="p"/>
                              </m:rPr>
                              <a:rPr lang="vi-VN" sz="2000" i="1">
                                <a:solidFill>
                                  <a:schemeClr val="tx1"/>
                                </a:solidFill>
                                <a:latin typeface="Cambria Math" panose="02040503050406030204" pitchFamily="18" charset="0"/>
                              </a:rPr>
                              <m:t>P</m:t>
                            </m:r>
                          </m:e>
                          <m:sub>
                            <m:r>
                              <m:rPr>
                                <m:sty m:val="p"/>
                              </m:rPr>
                              <a:rPr lang="vi-VN" sz="2000" i="1">
                                <a:solidFill>
                                  <a:schemeClr val="tx1"/>
                                </a:solidFill>
                                <a:latin typeface="Cambria Math" panose="02040503050406030204" pitchFamily="18" charset="0"/>
                              </a:rPr>
                              <m:t>i</m:t>
                            </m:r>
                          </m:sub>
                          <m:sup>
                            <m:r>
                              <a:rPr lang="vi-VN" sz="2000" i="1">
                                <a:solidFill>
                                  <a:schemeClr val="tx1"/>
                                </a:solidFill>
                                <a:latin typeface="Cambria Math" panose="02040503050406030204" pitchFamily="18" charset="0"/>
                                <a:ea typeface="Cambria Math" panose="02040503050406030204" pitchFamily="18" charset="0"/>
                              </a:rPr>
                              <m:t>𝛽</m:t>
                            </m:r>
                          </m:sup>
                        </m:sSubSup>
                        <m:r>
                          <a:rPr lang="vi-VN" sz="2000" b="0" i="1" smtClean="0">
                            <a:solidFill>
                              <a:schemeClr val="tx1"/>
                            </a:solidFill>
                            <a:latin typeface="Cambria Math" panose="02040503050406030204" pitchFamily="18" charset="0"/>
                            <a:ea typeface="Cambria Math" panose="02040503050406030204" pitchFamily="18" charset="0"/>
                          </a:rPr>
                          <m:t>+</m:t>
                        </m:r>
                        <m:d>
                          <m:dPr>
                            <m:ctrlPr>
                              <a:rPr lang="vi-VN" sz="2000" b="0" i="1" smtClean="0">
                                <a:solidFill>
                                  <a:schemeClr val="tx1"/>
                                </a:solidFill>
                                <a:latin typeface="Cambria Math" panose="02040503050406030204" pitchFamily="18" charset="0"/>
                                <a:ea typeface="Cambria Math" panose="02040503050406030204" pitchFamily="18" charset="0"/>
                              </a:rPr>
                            </m:ctrlPr>
                          </m:dPr>
                          <m:e>
                            <m:r>
                              <a:rPr lang="vi-VN" sz="2000" i="1">
                                <a:solidFill>
                                  <a:schemeClr val="tx1"/>
                                </a:solidFill>
                                <a:latin typeface="Cambria Math" panose="02040503050406030204" pitchFamily="18" charset="0"/>
                                <a:ea typeface="Cambria Math" panose="02040503050406030204" pitchFamily="18" charset="0"/>
                              </a:rPr>
                              <m:t>𝛽</m:t>
                            </m:r>
                            <m:r>
                              <a:rPr lang="vi-VN" sz="2000" b="0" i="1" smtClean="0">
                                <a:solidFill>
                                  <a:schemeClr val="tx1"/>
                                </a:solidFill>
                                <a:latin typeface="Cambria Math" panose="02040503050406030204" pitchFamily="18" charset="0"/>
                                <a:ea typeface="Cambria Math" panose="02040503050406030204" pitchFamily="18" charset="0"/>
                              </a:rPr>
                              <m:t>−</m:t>
                            </m:r>
                            <m:r>
                              <a:rPr lang="vi-VN" sz="2000" i="1">
                                <a:solidFill>
                                  <a:schemeClr val="tx1"/>
                                </a:solidFill>
                                <a:latin typeface="Cambria Math" panose="02040503050406030204" pitchFamily="18" charset="0"/>
                                <a:ea typeface="Cambria Math" panose="02040503050406030204" pitchFamily="18" charset="0"/>
                              </a:rPr>
                              <m:t>1</m:t>
                            </m:r>
                          </m:e>
                        </m:d>
                        <m:sSubSup>
                          <m:sSubSupPr>
                            <m:ctrlPr>
                              <a:rPr lang="vi-VN" sz="2000" b="0" i="1" smtClean="0">
                                <a:solidFill>
                                  <a:schemeClr val="tx1"/>
                                </a:solidFill>
                                <a:latin typeface="Cambria Math" panose="02040503050406030204" pitchFamily="18" charset="0"/>
                                <a:ea typeface="Cambria Math" panose="02040503050406030204" pitchFamily="18" charset="0"/>
                              </a:rPr>
                            </m:ctrlPr>
                          </m:sSubSupPr>
                          <m:e>
                            <m:r>
                              <m:rPr>
                                <m:sty m:val="p"/>
                              </m:rPr>
                              <a:rPr lang="vi-VN" sz="2000" i="1">
                                <a:solidFill>
                                  <a:schemeClr val="tx1"/>
                                </a:solidFill>
                                <a:latin typeface="Cambria Math" panose="02040503050406030204" pitchFamily="18" charset="0"/>
                                <a:ea typeface="Cambria Math" panose="02040503050406030204" pitchFamily="18" charset="0"/>
                              </a:rPr>
                              <m:t>Q</m:t>
                            </m:r>
                          </m:e>
                          <m:sub>
                            <m:r>
                              <m:rPr>
                                <m:sty m:val="p"/>
                              </m:rPr>
                              <a:rPr lang="vi-VN" sz="2000" i="1">
                                <a:solidFill>
                                  <a:schemeClr val="tx1"/>
                                </a:solidFill>
                                <a:latin typeface="Cambria Math" panose="02040503050406030204" pitchFamily="18" charset="0"/>
                                <a:ea typeface="Cambria Math" panose="02040503050406030204" pitchFamily="18" charset="0"/>
                              </a:rPr>
                              <m:t>i</m:t>
                            </m:r>
                          </m:sub>
                          <m:sup>
                            <m:r>
                              <a:rPr lang="vi-VN" sz="2000" i="1">
                                <a:solidFill>
                                  <a:schemeClr val="tx1"/>
                                </a:solidFill>
                                <a:latin typeface="Cambria Math" panose="02040503050406030204" pitchFamily="18" charset="0"/>
                                <a:ea typeface="Cambria Math" panose="02040503050406030204" pitchFamily="18" charset="0"/>
                              </a:rPr>
                              <m:t>𝛽</m:t>
                            </m:r>
                          </m:sup>
                        </m:sSubSup>
                        <m:r>
                          <a:rPr lang="vi-VN" sz="2000" b="0" i="1" smtClean="0">
                            <a:solidFill>
                              <a:schemeClr val="tx1"/>
                            </a:solidFill>
                            <a:latin typeface="Cambria Math" panose="02040503050406030204" pitchFamily="18" charset="0"/>
                            <a:ea typeface="Cambria Math" panose="02040503050406030204" pitchFamily="18" charset="0"/>
                          </a:rPr>
                          <m:t>−</m:t>
                        </m:r>
                        <m:r>
                          <a:rPr lang="vi-VN" sz="2000" i="1">
                            <a:solidFill>
                              <a:schemeClr val="tx1"/>
                            </a:solidFill>
                            <a:latin typeface="Cambria Math" panose="02040503050406030204" pitchFamily="18" charset="0"/>
                            <a:ea typeface="Cambria Math" panose="02040503050406030204" pitchFamily="18" charset="0"/>
                          </a:rPr>
                          <m:t>𝛽</m:t>
                        </m:r>
                        <m:sSub>
                          <m:sSubPr>
                            <m:ctrlPr>
                              <a:rPr lang="vi-VN" sz="2000" b="0" i="1" smtClean="0">
                                <a:solidFill>
                                  <a:schemeClr val="tx1"/>
                                </a:solidFill>
                                <a:latin typeface="Cambria Math" panose="02040503050406030204" pitchFamily="18" charset="0"/>
                                <a:ea typeface="Cambria Math" panose="02040503050406030204" pitchFamily="18" charset="0"/>
                              </a:rPr>
                            </m:ctrlPr>
                          </m:sSubPr>
                          <m:e>
                            <m:r>
                              <m:rPr>
                                <m:sty m:val="p"/>
                              </m:rPr>
                              <a:rPr lang="vi-VN" sz="2000" i="1" smtClean="0">
                                <a:solidFill>
                                  <a:schemeClr val="tx1"/>
                                </a:solidFill>
                                <a:latin typeface="Cambria Math" panose="02040503050406030204" pitchFamily="18" charset="0"/>
                                <a:ea typeface="Cambria Math" panose="02040503050406030204" pitchFamily="18" charset="0"/>
                              </a:rPr>
                              <m:t>P</m:t>
                            </m:r>
                          </m:e>
                          <m:sub>
                            <m:r>
                              <m:rPr>
                                <m:sty m:val="p"/>
                              </m:rPr>
                              <a:rPr lang="vi-VN" sz="2000" i="1">
                                <a:solidFill>
                                  <a:schemeClr val="tx1"/>
                                </a:solidFill>
                                <a:latin typeface="Cambria Math" panose="02040503050406030204" pitchFamily="18" charset="0"/>
                                <a:ea typeface="Cambria Math" panose="02040503050406030204" pitchFamily="18" charset="0"/>
                              </a:rPr>
                              <m:t>i</m:t>
                            </m:r>
                          </m:sub>
                        </m:sSub>
                        <m:sSubSup>
                          <m:sSubSupPr>
                            <m:ctrlPr>
                              <a:rPr lang="vi-VN" sz="2000" b="0" i="1" smtClean="0">
                                <a:solidFill>
                                  <a:schemeClr val="tx1"/>
                                </a:solidFill>
                                <a:latin typeface="Cambria Math" panose="02040503050406030204" pitchFamily="18" charset="0"/>
                                <a:ea typeface="Cambria Math" panose="02040503050406030204" pitchFamily="18" charset="0"/>
                              </a:rPr>
                            </m:ctrlPr>
                          </m:sSubSupPr>
                          <m:e>
                            <m:r>
                              <m:rPr>
                                <m:sty m:val="p"/>
                              </m:rPr>
                              <a:rPr lang="vi-VN" sz="2000" i="1">
                                <a:solidFill>
                                  <a:schemeClr val="tx1"/>
                                </a:solidFill>
                                <a:latin typeface="Cambria Math" panose="02040503050406030204" pitchFamily="18" charset="0"/>
                                <a:ea typeface="Cambria Math" panose="02040503050406030204" pitchFamily="18" charset="0"/>
                              </a:rPr>
                              <m:t>Q</m:t>
                            </m:r>
                          </m:e>
                          <m:sub>
                            <m:r>
                              <m:rPr>
                                <m:sty m:val="p"/>
                              </m:rPr>
                              <a:rPr lang="vi-VN" sz="2000" i="1">
                                <a:solidFill>
                                  <a:schemeClr val="tx1"/>
                                </a:solidFill>
                                <a:latin typeface="Cambria Math" panose="02040503050406030204" pitchFamily="18" charset="0"/>
                                <a:ea typeface="Cambria Math" panose="02040503050406030204" pitchFamily="18" charset="0"/>
                              </a:rPr>
                              <m:t>i</m:t>
                            </m:r>
                          </m:sub>
                          <m:sup>
                            <m:r>
                              <a:rPr lang="vi-VN" sz="2000" i="1">
                                <a:solidFill>
                                  <a:schemeClr val="tx1"/>
                                </a:solidFill>
                                <a:latin typeface="Cambria Math" panose="02040503050406030204" pitchFamily="18" charset="0"/>
                                <a:ea typeface="Cambria Math" panose="02040503050406030204" pitchFamily="18" charset="0"/>
                              </a:rPr>
                              <m:t>𝛽</m:t>
                            </m:r>
                            <m:r>
                              <a:rPr lang="vi-VN" sz="2000" b="0" i="1" smtClean="0">
                                <a:solidFill>
                                  <a:schemeClr val="tx1"/>
                                </a:solidFill>
                                <a:latin typeface="Cambria Math" panose="02040503050406030204" pitchFamily="18" charset="0"/>
                                <a:ea typeface="Cambria Math" panose="02040503050406030204" pitchFamily="18" charset="0"/>
                              </a:rPr>
                              <m:t>−</m:t>
                            </m:r>
                            <m:r>
                              <a:rPr lang="vi-VN" sz="2000" i="1">
                                <a:solidFill>
                                  <a:schemeClr val="tx1"/>
                                </a:solidFill>
                                <a:latin typeface="Cambria Math" panose="02040503050406030204" pitchFamily="18" charset="0"/>
                                <a:ea typeface="Cambria Math" panose="02040503050406030204" pitchFamily="18" charset="0"/>
                              </a:rPr>
                              <m:t>1</m:t>
                            </m:r>
                          </m:sup>
                        </m:sSubSup>
                      </m:e>
                    </m:nary>
                  </m:oMath>
                </a14:m>
                <a:endParaRPr lang="vi-VN" sz="2000" b="0" dirty="0">
                  <a:solidFill>
                    <a:schemeClr val="tx1"/>
                  </a:solidFill>
                  <a:effectLst/>
                  <a:latin typeface="+mj-lt"/>
                </a:endParaRPr>
              </a:p>
              <a:p>
                <a:pPr>
                  <a:lnSpc>
                    <a:spcPts val="1425"/>
                  </a:lnSpc>
                  <a:buNone/>
                </a:pPr>
                <a:endParaRPr lang="vi-VN" sz="2000" dirty="0">
                  <a:solidFill>
                    <a:schemeClr val="tx1"/>
                  </a:solidFill>
                  <a:latin typeface="+mj-lt"/>
                </a:endParaRPr>
              </a:p>
              <a:p>
                <a:pPr>
                  <a:lnSpc>
                    <a:spcPts val="1425"/>
                  </a:lnSpc>
                  <a:buNone/>
                </a:pPr>
                <a:r>
                  <a:rPr lang="vi-VN" sz="2000" b="1" dirty="0">
                    <a:solidFill>
                      <a:schemeClr val="tx1"/>
                    </a:solidFill>
                    <a:latin typeface="+mj-lt"/>
                  </a:rPr>
                  <a:t>Khi </a:t>
                </a:r>
                <a14:m>
                  <m:oMath xmlns:m="http://schemas.openxmlformats.org/officeDocument/2006/math">
                    <m:r>
                      <a:rPr lang="vi-VN" sz="2000" b="1" i="1">
                        <a:solidFill>
                          <a:schemeClr val="tx1"/>
                        </a:solidFill>
                        <a:latin typeface="Cambria Math" panose="02040503050406030204" pitchFamily="18" charset="0"/>
                        <a:ea typeface="Cambria Math" panose="02040503050406030204" pitchFamily="18" charset="0"/>
                      </a:rPr>
                      <m:t>𝜷</m:t>
                    </m:r>
                    <m:r>
                      <a:rPr lang="vi-VN" sz="2000" b="1" i="1" smtClean="0">
                        <a:solidFill>
                          <a:schemeClr val="tx1"/>
                        </a:solidFill>
                        <a:latin typeface="Cambria Math" panose="02040503050406030204" pitchFamily="18" charset="0"/>
                        <a:ea typeface="Cambria Math" panose="02040503050406030204" pitchFamily="18" charset="0"/>
                      </a:rPr>
                      <m:t>→ </m:t>
                    </m:r>
                    <m:r>
                      <a:rPr lang="vi-VN" sz="2000" b="1" i="1">
                        <a:solidFill>
                          <a:schemeClr val="tx1"/>
                        </a:solidFill>
                        <a:latin typeface="Cambria Math" panose="02040503050406030204" pitchFamily="18" charset="0"/>
                        <a:ea typeface="Cambria Math" panose="02040503050406030204" pitchFamily="18" charset="0"/>
                      </a:rPr>
                      <m:t>𝟎</m:t>
                    </m:r>
                    <m:r>
                      <a:rPr lang="vi-VN" sz="2000" b="1" i="0" smtClean="0">
                        <a:solidFill>
                          <a:schemeClr val="tx1"/>
                        </a:solidFill>
                        <a:latin typeface="Cambria Math" panose="02040503050406030204" pitchFamily="18" charset="0"/>
                        <a:ea typeface="Cambria Math" panose="02040503050406030204" pitchFamily="18" charset="0"/>
                      </a:rPr>
                      <m:t>  </m:t>
                    </m:r>
                  </m:oMath>
                </a14:m>
                <a:endParaRPr lang="vi-VN" sz="2000" b="1" i="0" dirty="0">
                  <a:solidFill>
                    <a:schemeClr val="tx1"/>
                  </a:solidFill>
                  <a:latin typeface="Cambria Math" panose="02040503050406030204" pitchFamily="18" charset="0"/>
                  <a:ea typeface="Cambria Math" panose="02040503050406030204" pitchFamily="18" charset="0"/>
                </a:endParaRPr>
              </a:p>
              <a:p>
                <a:pPr algn="ctr">
                  <a:lnSpc>
                    <a:spcPts val="1425"/>
                  </a:lnSpc>
                  <a:buNone/>
                </a:pPr>
                <a14:m>
                  <m:oMath xmlns:m="http://schemas.openxmlformats.org/officeDocument/2006/math">
                    <m:sSub>
                      <m:sSubPr>
                        <m:ctrlPr>
                          <a:rPr lang="vi-VN" sz="2000" b="0" i="1" smtClean="0">
                            <a:solidFill>
                              <a:schemeClr val="tx1"/>
                            </a:solidFill>
                            <a:latin typeface="Cambria Math" panose="02040503050406030204" pitchFamily="18" charset="0"/>
                            <a:ea typeface="Cambria Math" panose="02040503050406030204" pitchFamily="18" charset="0"/>
                          </a:rPr>
                        </m:ctrlPr>
                      </m:sSubPr>
                      <m:e>
                        <m:r>
                          <m:rPr>
                            <m:sty m:val="p"/>
                          </m:rPr>
                          <a:rPr lang="vi-VN" sz="2000" i="1">
                            <a:solidFill>
                              <a:schemeClr val="tx1"/>
                            </a:solidFill>
                            <a:latin typeface="Cambria Math" panose="02040503050406030204" pitchFamily="18" charset="0"/>
                            <a:ea typeface="Cambria Math" panose="02040503050406030204" pitchFamily="18" charset="0"/>
                          </a:rPr>
                          <m:t>D</m:t>
                        </m:r>
                      </m:e>
                      <m:sub>
                        <m:r>
                          <a:rPr lang="vi-VN" sz="2000" i="1">
                            <a:solidFill>
                              <a:schemeClr val="tx1"/>
                            </a:solidFill>
                            <a:latin typeface="Cambria Math" panose="02040503050406030204" pitchFamily="18" charset="0"/>
                            <a:ea typeface="Cambria Math" panose="02040503050406030204" pitchFamily="18" charset="0"/>
                          </a:rPr>
                          <m:t>𝛽</m:t>
                        </m:r>
                      </m:sub>
                    </m:sSub>
                    <m:r>
                      <a:rPr lang="vi-VN" sz="2000" b="0" i="1" smtClean="0">
                        <a:solidFill>
                          <a:schemeClr val="tx1"/>
                        </a:solidFill>
                        <a:latin typeface="Cambria Math" panose="02040503050406030204" pitchFamily="18" charset="0"/>
                        <a:ea typeface="Cambria Math" panose="02040503050406030204" pitchFamily="18" charset="0"/>
                      </a:rPr>
                      <m:t>(</m:t>
                    </m:r>
                    <m:r>
                      <m:rPr>
                        <m:sty m:val="p"/>
                      </m:rPr>
                      <a:rPr lang="vi-VN" sz="2000" i="1">
                        <a:solidFill>
                          <a:schemeClr val="tx1"/>
                        </a:solidFill>
                        <a:latin typeface="Cambria Math" panose="02040503050406030204" pitchFamily="18" charset="0"/>
                        <a:ea typeface="Cambria Math" panose="02040503050406030204" pitchFamily="18" charset="0"/>
                      </a:rPr>
                      <m:t>P</m:t>
                    </m:r>
                  </m:oMath>
                </a14:m>
                <a:r>
                  <a:rPr lang="vi-VN" sz="2000" b="0" dirty="0">
                    <a:solidFill>
                      <a:schemeClr val="tx1"/>
                    </a:solidFill>
                    <a:effectLst/>
                    <a:latin typeface="+mj-lt"/>
                  </a:rPr>
                  <a:t>||Q)</a:t>
                </a:r>
                <a14:m>
                  <m:oMath xmlns:m="http://schemas.openxmlformats.org/officeDocument/2006/math">
                    <m:r>
                      <a:rPr lang="vi-VN" sz="2000" b="0" i="1" smtClean="0">
                        <a:solidFill>
                          <a:schemeClr val="tx1"/>
                        </a:solidFill>
                        <a:effectLst/>
                        <a:latin typeface="Cambria Math" panose="02040503050406030204" pitchFamily="18" charset="0"/>
                        <a:ea typeface="Cambria Math" panose="02040503050406030204" pitchFamily="18" charset="0"/>
                      </a:rPr>
                      <m:t>→</m:t>
                    </m:r>
                    <m:sSub>
                      <m:sSubPr>
                        <m:ctrlPr>
                          <a:rPr lang="vi-VN" sz="2000" b="0" i="1" smtClean="0">
                            <a:solidFill>
                              <a:schemeClr val="tx1"/>
                            </a:solidFill>
                            <a:effectLst/>
                            <a:latin typeface="Cambria Math" panose="02040503050406030204" pitchFamily="18" charset="0"/>
                            <a:ea typeface="Cambria Math" panose="02040503050406030204" pitchFamily="18" charset="0"/>
                          </a:rPr>
                        </m:ctrlPr>
                      </m:sSubPr>
                      <m:e>
                        <m:r>
                          <m:rPr>
                            <m:sty m:val="p"/>
                          </m:rPr>
                          <a:rPr lang="vi-VN" sz="2000" i="1">
                            <a:solidFill>
                              <a:schemeClr val="tx1"/>
                            </a:solidFill>
                            <a:latin typeface="Cambria Math" panose="02040503050406030204" pitchFamily="18" charset="0"/>
                            <a:ea typeface="Cambria Math" panose="02040503050406030204" pitchFamily="18" charset="0"/>
                          </a:rPr>
                          <m:t>D</m:t>
                        </m:r>
                      </m:e>
                      <m:sub>
                        <m:r>
                          <m:rPr>
                            <m:sty m:val="p"/>
                          </m:rPr>
                          <a:rPr lang="vi-VN" sz="2000" i="1">
                            <a:solidFill>
                              <a:schemeClr val="tx1"/>
                            </a:solidFill>
                            <a:latin typeface="Cambria Math" panose="02040503050406030204" pitchFamily="18" charset="0"/>
                            <a:ea typeface="Cambria Math" panose="02040503050406030204" pitchFamily="18" charset="0"/>
                          </a:rPr>
                          <m:t>IS</m:t>
                        </m:r>
                      </m:sub>
                    </m:sSub>
                    <m:r>
                      <a:rPr lang="vi-VN" sz="2000" b="0" i="1" smtClean="0">
                        <a:solidFill>
                          <a:schemeClr val="tx1"/>
                        </a:solidFill>
                        <a:effectLst/>
                        <a:latin typeface="Cambria Math" panose="02040503050406030204" pitchFamily="18" charset="0"/>
                        <a:ea typeface="Cambria Math" panose="02040503050406030204" pitchFamily="18" charset="0"/>
                      </a:rPr>
                      <m:t>(</m:t>
                    </m:r>
                    <m:r>
                      <m:rPr>
                        <m:sty m:val="p"/>
                      </m:rPr>
                      <a:rPr lang="vi-VN" sz="2000" i="1">
                        <a:solidFill>
                          <a:schemeClr val="tx1"/>
                        </a:solidFill>
                        <a:latin typeface="Cambria Math" panose="02040503050406030204" pitchFamily="18" charset="0"/>
                        <a:ea typeface="Cambria Math" panose="02040503050406030204" pitchFamily="18" charset="0"/>
                      </a:rPr>
                      <m:t>P</m:t>
                    </m:r>
                  </m:oMath>
                </a14:m>
                <a:r>
                  <a:rPr lang="vi-VN" sz="2000" b="0" dirty="0">
                    <a:solidFill>
                      <a:schemeClr val="tx1"/>
                    </a:solidFill>
                    <a:effectLst/>
                    <a:latin typeface="+mj-lt"/>
                  </a:rPr>
                  <a:t>||Q)</a:t>
                </a:r>
              </a:p>
            </p:txBody>
          </p:sp>
        </mc:Choice>
        <mc:Fallback xmlns="">
          <p:sp>
            <p:nvSpPr>
              <p:cNvPr id="3" name="TextBox 2">
                <a:extLst>
                  <a:ext uri="{FF2B5EF4-FFF2-40B4-BE49-F238E27FC236}">
                    <a16:creationId xmlns:a16="http://schemas.microsoft.com/office/drawing/2014/main" id="{8D282B9A-DF76-B33F-41B8-1AE39AB138F2}"/>
                  </a:ext>
                </a:extLst>
              </p:cNvPr>
              <p:cNvSpPr txBox="1">
                <a:spLocks noRot="1" noChangeAspect="1" noMove="1" noResize="1" noEditPoints="1" noAdjustHandles="1" noChangeArrowheads="1" noChangeShapeType="1" noTextEdit="1"/>
              </p:cNvSpPr>
              <p:nvPr/>
            </p:nvSpPr>
            <p:spPr>
              <a:xfrm>
                <a:off x="408022" y="959908"/>
                <a:ext cx="6001226" cy="1926553"/>
              </a:xfrm>
              <a:prstGeom prst="rect">
                <a:avLst/>
              </a:prstGeom>
              <a:blipFill>
                <a:blip r:embed="rId3"/>
                <a:stretch>
                  <a:fillRect l="-1118" t="-7256" b="-5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40B7D9-2C50-939E-B4E3-CD0815AA6E69}"/>
                  </a:ext>
                </a:extLst>
              </p:cNvPr>
              <p:cNvSpPr txBox="1"/>
              <p:nvPr/>
            </p:nvSpPr>
            <p:spPr>
              <a:xfrm>
                <a:off x="402761" y="2886461"/>
                <a:ext cx="6128677" cy="2633093"/>
              </a:xfrm>
              <a:prstGeom prst="rect">
                <a:avLst/>
              </a:prstGeom>
              <a:noFill/>
            </p:spPr>
            <p:txBody>
              <a:bodyPr wrap="square">
                <a:spAutoFit/>
              </a:bodyPr>
              <a:lstStyle/>
              <a:p>
                <a:pPr>
                  <a:lnSpc>
                    <a:spcPts val="1425"/>
                  </a:lnSpc>
                  <a:buNone/>
                </a:pPr>
                <a:r>
                  <a:rPr lang="vi-VN" sz="2400" b="1" dirty="0">
                    <a:solidFill>
                      <a:schemeClr val="bg2">
                        <a:lumMod val="60000"/>
                        <a:lumOff val="40000"/>
                      </a:schemeClr>
                    </a:solidFill>
                    <a:effectLst/>
                    <a:latin typeface="+mj-lt"/>
                  </a:rPr>
                  <a:t>Nhận xét:</a:t>
                </a:r>
                <a:endParaRPr lang="vi-VN" sz="2400" b="0" dirty="0">
                  <a:solidFill>
                    <a:schemeClr val="bg2">
                      <a:lumMod val="60000"/>
                      <a:lumOff val="40000"/>
                    </a:schemeClr>
                  </a:solidFill>
                  <a:effectLst/>
                  <a:latin typeface="+mj-lt"/>
                </a:endParaRPr>
              </a:p>
              <a:p>
                <a:pPr>
                  <a:lnSpc>
                    <a:spcPts val="1425"/>
                  </a:lnSpc>
                  <a:buNone/>
                </a:pPr>
                <a:r>
                  <a:rPr lang="vi-VN" sz="2400" b="0" dirty="0">
                    <a:solidFill>
                      <a:schemeClr val="bg2">
                        <a:lumMod val="60000"/>
                        <a:lumOff val="40000"/>
                      </a:schemeClr>
                    </a:solidFill>
                    <a:effectLst/>
                    <a:latin typeface="+mj-lt"/>
                  </a:rPr>
                  <a:t> </a:t>
                </a:r>
              </a:p>
              <a:p>
                <a:pPr>
                  <a:lnSpc>
                    <a:spcPts val="1425"/>
                  </a:lnSpc>
                  <a:buNone/>
                </a:pPr>
                <a:r>
                  <a:rPr lang="vi-VN" sz="2400" b="0" dirty="0">
                    <a:solidFill>
                      <a:schemeClr val="bg2">
                        <a:lumMod val="60000"/>
                        <a:lumOff val="40000"/>
                      </a:schemeClr>
                    </a:solidFill>
                    <a:effectLst/>
                    <a:latin typeface="+mj-lt"/>
                  </a:rPr>
                  <a:t>Biểu đồ cột so sánh giá trị của </a:t>
                </a:r>
                <a14:m>
                  <m:oMath xmlns:m="http://schemas.openxmlformats.org/officeDocument/2006/math">
                    <m:r>
                      <a:rPr lang="vi-VN" sz="2400" b="1" i="1">
                        <a:solidFill>
                          <a:schemeClr val="tx1"/>
                        </a:solidFill>
                        <a:latin typeface="Cambria Math" panose="02040503050406030204" pitchFamily="18" charset="0"/>
                        <a:ea typeface="Cambria Math" panose="02040503050406030204" pitchFamily="18" charset="0"/>
                      </a:rPr>
                      <m:t>𝜷</m:t>
                    </m:r>
                  </m:oMath>
                </a14:m>
                <a:r>
                  <a:rPr lang="el-GR" sz="2400" b="1" dirty="0">
                    <a:latin typeface="+mj-lt"/>
                  </a:rPr>
                  <a:t> </a:t>
                </a:r>
                <a:r>
                  <a:rPr lang="vi-VN" sz="2400" b="1" dirty="0">
                    <a:latin typeface="+mj-lt"/>
                  </a:rPr>
                  <a:t>–</a:t>
                </a:r>
                <a:r>
                  <a:rPr lang="vi-VN" sz="2400" b="0" dirty="0">
                    <a:solidFill>
                      <a:schemeClr val="bg2">
                        <a:lumMod val="60000"/>
                        <a:lumOff val="40000"/>
                      </a:schemeClr>
                    </a:solidFill>
                    <a:effectLst/>
                    <a:latin typeface="+mj-lt"/>
                  </a:rPr>
                  <a:t>Divergence </a:t>
                </a:r>
              </a:p>
              <a:p>
                <a:pPr>
                  <a:lnSpc>
                    <a:spcPts val="1425"/>
                  </a:lnSpc>
                  <a:buNone/>
                </a:pPr>
                <a:endParaRPr lang="vi-VN" sz="2400" dirty="0">
                  <a:solidFill>
                    <a:schemeClr val="bg2">
                      <a:lumMod val="60000"/>
                      <a:lumOff val="40000"/>
                    </a:schemeClr>
                  </a:solidFill>
                  <a:latin typeface="+mj-lt"/>
                </a:endParaRPr>
              </a:p>
              <a:p>
                <a:pPr>
                  <a:lnSpc>
                    <a:spcPts val="1425"/>
                  </a:lnSpc>
                  <a:buNone/>
                </a:pPr>
                <a:r>
                  <a:rPr lang="vi-VN" sz="2400" b="0" dirty="0">
                    <a:solidFill>
                      <a:schemeClr val="bg2">
                        <a:lumMod val="60000"/>
                        <a:lumOff val="40000"/>
                      </a:schemeClr>
                    </a:solidFill>
                    <a:effectLst/>
                    <a:latin typeface="+mj-lt"/>
                  </a:rPr>
                  <a:t>tại các giá trị </a:t>
                </a:r>
                <a14:m>
                  <m:oMath xmlns:m="http://schemas.openxmlformats.org/officeDocument/2006/math">
                    <m:r>
                      <a:rPr lang="vi-VN" sz="2400" b="1" i="1">
                        <a:solidFill>
                          <a:schemeClr val="tx1"/>
                        </a:solidFill>
                        <a:latin typeface="Cambria Math" panose="02040503050406030204" pitchFamily="18" charset="0"/>
                        <a:ea typeface="Cambria Math" panose="02040503050406030204" pitchFamily="18" charset="0"/>
                      </a:rPr>
                      <m:t>𝜷</m:t>
                    </m:r>
                  </m:oMath>
                </a14:m>
                <a:r>
                  <a:rPr lang="vi-VN" sz="2400" b="0" dirty="0">
                    <a:solidFill>
                      <a:schemeClr val="bg2">
                        <a:lumMod val="60000"/>
                        <a:lumOff val="40000"/>
                      </a:schemeClr>
                    </a:solidFill>
                    <a:effectLst/>
                    <a:latin typeface="+mj-lt"/>
                  </a:rPr>
                  <a:t> khác nhau (</a:t>
                </a:r>
                <a14:m>
                  <m:oMath xmlns:m="http://schemas.openxmlformats.org/officeDocument/2006/math">
                    <m:r>
                      <a:rPr lang="vi-VN" sz="2400" b="1" i="1">
                        <a:solidFill>
                          <a:schemeClr val="tx1"/>
                        </a:solidFill>
                        <a:latin typeface="Cambria Math" panose="02040503050406030204" pitchFamily="18" charset="0"/>
                        <a:ea typeface="Cambria Math" panose="02040503050406030204" pitchFamily="18" charset="0"/>
                      </a:rPr>
                      <m:t>𝜷</m:t>
                    </m:r>
                    <m:r>
                      <a:rPr lang="vi-VN" sz="2400" b="1" i="1" smtClean="0">
                        <a:solidFill>
                          <a:schemeClr val="tx1"/>
                        </a:solidFill>
                        <a:latin typeface="Cambria Math" panose="02040503050406030204" pitchFamily="18" charset="0"/>
                        <a:ea typeface="Cambria Math" panose="02040503050406030204" pitchFamily="18" charset="0"/>
                      </a:rPr>
                      <m:t> </m:t>
                    </m:r>
                  </m:oMath>
                </a14:m>
                <a:r>
                  <a:rPr lang="vi-VN" sz="2400" b="1" dirty="0">
                    <a:latin typeface="+mj-lt"/>
                  </a:rPr>
                  <a:t>=0 </a:t>
                </a:r>
                <a:r>
                  <a:rPr lang="vi-VN" sz="2400" b="0" dirty="0">
                    <a:solidFill>
                      <a:schemeClr val="bg2">
                        <a:lumMod val="60000"/>
                        <a:lumOff val="40000"/>
                      </a:schemeClr>
                    </a:solidFill>
                    <a:effectLst/>
                    <a:latin typeface="+mj-lt"/>
                  </a:rPr>
                  <a:t>là IS, </a:t>
                </a:r>
                <a14:m>
                  <m:oMath xmlns:m="http://schemas.openxmlformats.org/officeDocument/2006/math">
                    <m:r>
                      <a:rPr lang="vi-VN" sz="2400" b="1" i="1">
                        <a:solidFill>
                          <a:schemeClr val="tx1"/>
                        </a:solidFill>
                        <a:latin typeface="Cambria Math" panose="02040503050406030204" pitchFamily="18" charset="0"/>
                        <a:ea typeface="Cambria Math" panose="02040503050406030204" pitchFamily="18" charset="0"/>
                      </a:rPr>
                      <m:t>𝜷</m:t>
                    </m:r>
                    <m:r>
                      <a:rPr lang="vi-VN" sz="2400" b="1" i="1">
                        <a:solidFill>
                          <a:schemeClr val="tx1"/>
                        </a:solidFill>
                        <a:latin typeface="Cambria Math" panose="02040503050406030204" pitchFamily="18" charset="0"/>
                        <a:ea typeface="Cambria Math" panose="02040503050406030204" pitchFamily="18" charset="0"/>
                      </a:rPr>
                      <m:t> </m:t>
                    </m:r>
                  </m:oMath>
                </a14:m>
                <a:r>
                  <a:rPr lang="vi-VN" sz="2400" b="1" dirty="0">
                    <a:latin typeface="+mj-lt"/>
                  </a:rPr>
                  <a:t>=1</a:t>
                </a:r>
                <a:r>
                  <a:rPr lang="vi-VN" sz="2400" b="0" dirty="0">
                    <a:solidFill>
                      <a:schemeClr val="bg2">
                        <a:lumMod val="60000"/>
                        <a:lumOff val="40000"/>
                      </a:schemeClr>
                    </a:solidFill>
                    <a:effectLst/>
                    <a:latin typeface="+mj-lt"/>
                  </a:rPr>
                  <a:t> là</a:t>
                </a:r>
              </a:p>
              <a:p>
                <a:pPr>
                  <a:lnSpc>
                    <a:spcPts val="1425"/>
                  </a:lnSpc>
                  <a:buNone/>
                </a:pPr>
                <a:endParaRPr lang="vi-VN" sz="2400" dirty="0">
                  <a:solidFill>
                    <a:schemeClr val="bg2">
                      <a:lumMod val="60000"/>
                      <a:lumOff val="40000"/>
                    </a:schemeClr>
                  </a:solidFill>
                  <a:latin typeface="+mj-lt"/>
                </a:endParaRPr>
              </a:p>
              <a:p>
                <a:pPr>
                  <a:lnSpc>
                    <a:spcPts val="1425"/>
                  </a:lnSpc>
                  <a:buNone/>
                </a:pPr>
                <a:r>
                  <a:rPr lang="vi-VN" sz="2400" b="0" dirty="0">
                    <a:solidFill>
                      <a:schemeClr val="bg2">
                        <a:lumMod val="60000"/>
                        <a:lumOff val="40000"/>
                      </a:schemeClr>
                    </a:solidFill>
                    <a:effectLst/>
                    <a:latin typeface="+mj-lt"/>
                  </a:rPr>
                  <a:t>KL,</a:t>
                </a:r>
                <a:r>
                  <a:rPr lang="vi-VN" sz="2400" b="1" dirty="0">
                    <a:solidFill>
                      <a:schemeClr val="bg2">
                        <a:lumMod val="60000"/>
                        <a:lumOff val="40000"/>
                      </a:schemeClr>
                    </a:solidFill>
                    <a:effectLst/>
                    <a:latin typeface="+mj-lt"/>
                  </a:rPr>
                  <a:t> </a:t>
                </a:r>
                <a14:m>
                  <m:oMath xmlns:m="http://schemas.openxmlformats.org/officeDocument/2006/math">
                    <m:r>
                      <a:rPr lang="vi-VN" sz="2400" b="1" i="1">
                        <a:solidFill>
                          <a:schemeClr val="tx1"/>
                        </a:solidFill>
                        <a:latin typeface="Cambria Math" panose="02040503050406030204" pitchFamily="18" charset="0"/>
                        <a:ea typeface="Cambria Math" panose="02040503050406030204" pitchFamily="18" charset="0"/>
                      </a:rPr>
                      <m:t>𝜷</m:t>
                    </m:r>
                    <m:r>
                      <a:rPr lang="vi-VN" sz="2400" b="1" i="1">
                        <a:solidFill>
                          <a:schemeClr val="tx1"/>
                        </a:solidFill>
                        <a:latin typeface="Cambria Math" panose="02040503050406030204" pitchFamily="18" charset="0"/>
                        <a:ea typeface="Cambria Math" panose="02040503050406030204" pitchFamily="18" charset="0"/>
                      </a:rPr>
                      <m:t> </m:t>
                    </m:r>
                  </m:oMath>
                </a14:m>
                <a:r>
                  <a:rPr lang="vi-VN" sz="2400" b="1" dirty="0">
                    <a:latin typeface="+mj-lt"/>
                  </a:rPr>
                  <a:t>=2</a:t>
                </a:r>
                <a:r>
                  <a:rPr lang="vi-VN" sz="2400" b="0" dirty="0">
                    <a:solidFill>
                      <a:schemeClr val="bg2">
                        <a:lumMod val="60000"/>
                        <a:lumOff val="40000"/>
                      </a:schemeClr>
                    </a:solidFill>
                    <a:effectLst/>
                    <a:latin typeface="+mj-lt"/>
                  </a:rPr>
                  <a:t> là </a:t>
                </a:r>
                <a:r>
                  <a:rPr lang="vi-VN" sz="2400" dirty="0">
                    <a:solidFill>
                      <a:schemeClr val="bg2">
                        <a:lumMod val="60000"/>
                        <a:lumOff val="40000"/>
                      </a:schemeClr>
                    </a:solidFill>
                    <a:latin typeface="+mj-lt"/>
                  </a:rPr>
                  <a:t>Forbenius</a:t>
                </a:r>
                <a:r>
                  <a:rPr lang="vi-VN" sz="2400" b="0" dirty="0">
                    <a:solidFill>
                      <a:schemeClr val="bg2">
                        <a:lumMod val="60000"/>
                        <a:lumOff val="40000"/>
                      </a:schemeClr>
                    </a:solidFill>
                    <a:effectLst/>
                    <a:latin typeface="+mj-lt"/>
                  </a:rPr>
                  <a:t>). </a:t>
                </a:r>
                <a:endParaRPr lang="en-US" sz="2400" b="0" dirty="0">
                  <a:solidFill>
                    <a:schemeClr val="bg2">
                      <a:lumMod val="60000"/>
                      <a:lumOff val="40000"/>
                    </a:schemeClr>
                  </a:solidFill>
                  <a:effectLst/>
                  <a:latin typeface="+mj-lt"/>
                </a:endParaRPr>
              </a:p>
              <a:p>
                <a:pPr>
                  <a:lnSpc>
                    <a:spcPts val="1425"/>
                  </a:lnSpc>
                  <a:buNone/>
                </a:pPr>
                <a:endParaRPr lang="en-US" sz="2400" dirty="0">
                  <a:solidFill>
                    <a:schemeClr val="bg2">
                      <a:lumMod val="60000"/>
                      <a:lumOff val="40000"/>
                    </a:schemeClr>
                  </a:solidFill>
                  <a:latin typeface="+mj-lt"/>
                </a:endParaRPr>
              </a:p>
              <a:p>
                <a:pPr>
                  <a:lnSpc>
                    <a:spcPts val="1425"/>
                  </a:lnSpc>
                  <a:buNone/>
                </a:pPr>
                <a:endParaRPr lang="en-US" sz="2400" b="0" dirty="0">
                  <a:solidFill>
                    <a:schemeClr val="bg2">
                      <a:lumMod val="60000"/>
                      <a:lumOff val="40000"/>
                    </a:schemeClr>
                  </a:solidFill>
                  <a:effectLst/>
                  <a:latin typeface="+mj-lt"/>
                </a:endParaRPr>
              </a:p>
              <a:p>
                <a:pPr>
                  <a:lnSpc>
                    <a:spcPts val="1425"/>
                  </a:lnSpc>
                  <a:buNone/>
                </a:pPr>
                <a:r>
                  <a:rPr lang="vi-VN" sz="2400" b="0" dirty="0">
                    <a:solidFill>
                      <a:schemeClr val="bg2">
                        <a:lumMod val="60000"/>
                        <a:lumOff val="40000"/>
                      </a:schemeClr>
                    </a:solidFill>
                    <a:effectLst/>
                    <a:latin typeface="+mj-lt"/>
                  </a:rPr>
                  <a:t>Đồ thị minh họa vị trí của IS-Divergence trong </a:t>
                </a:r>
              </a:p>
              <a:p>
                <a:pPr>
                  <a:lnSpc>
                    <a:spcPts val="1425"/>
                  </a:lnSpc>
                  <a:buNone/>
                </a:pPr>
                <a:endParaRPr lang="vi-VN" sz="2400" dirty="0">
                  <a:solidFill>
                    <a:schemeClr val="bg2">
                      <a:lumMod val="60000"/>
                      <a:lumOff val="40000"/>
                    </a:schemeClr>
                  </a:solidFill>
                  <a:latin typeface="+mj-lt"/>
                </a:endParaRPr>
              </a:p>
              <a:p>
                <a:pPr>
                  <a:lnSpc>
                    <a:spcPts val="1425"/>
                  </a:lnSpc>
                  <a:buNone/>
                </a:pPr>
                <a:r>
                  <a:rPr lang="vi-VN" sz="2400" b="0" dirty="0">
                    <a:solidFill>
                      <a:schemeClr val="bg2">
                        <a:lumMod val="60000"/>
                        <a:lumOff val="40000"/>
                      </a:schemeClr>
                    </a:solidFill>
                    <a:effectLst/>
                    <a:latin typeface="+mj-lt"/>
                  </a:rPr>
                  <a:t>họ hàm </a:t>
                </a:r>
                <a:r>
                  <a:rPr lang="el-GR" sz="2400" b="1" dirty="0">
                    <a:latin typeface="+mj-lt"/>
                  </a:rPr>
                  <a:t>β </a:t>
                </a:r>
                <a:r>
                  <a:rPr lang="vi-VN" sz="2400" b="0" dirty="0">
                    <a:solidFill>
                      <a:schemeClr val="bg2">
                        <a:lumMod val="60000"/>
                        <a:lumOff val="40000"/>
                      </a:schemeClr>
                    </a:solidFill>
                    <a:effectLst/>
                    <a:latin typeface="+mj-lt"/>
                  </a:rPr>
                  <a:t>-Divergence, nhấn mạnh rằng IS là</a:t>
                </a:r>
              </a:p>
              <a:p>
                <a:pPr>
                  <a:lnSpc>
                    <a:spcPts val="1425"/>
                  </a:lnSpc>
                  <a:buNone/>
                </a:pPr>
                <a:endParaRPr lang="vi-VN" sz="2400" dirty="0">
                  <a:solidFill>
                    <a:schemeClr val="bg2">
                      <a:lumMod val="60000"/>
                      <a:lumOff val="40000"/>
                    </a:schemeClr>
                  </a:solidFill>
                  <a:latin typeface="+mj-lt"/>
                </a:endParaRPr>
              </a:p>
              <a:p>
                <a:pPr>
                  <a:lnSpc>
                    <a:spcPts val="1425"/>
                  </a:lnSpc>
                  <a:buNone/>
                </a:pPr>
                <a:r>
                  <a:rPr lang="vi-VN" sz="2400" b="0" dirty="0">
                    <a:solidFill>
                      <a:schemeClr val="bg2">
                        <a:lumMod val="60000"/>
                        <a:lumOff val="40000"/>
                      </a:schemeClr>
                    </a:solidFill>
                    <a:effectLst/>
                    <a:latin typeface="+mj-lt"/>
                  </a:rPr>
                  <a:t>một thước đo khoảng cách thống kê đặc biệt.</a:t>
                </a:r>
              </a:p>
            </p:txBody>
          </p:sp>
        </mc:Choice>
        <mc:Fallback xmlns="">
          <p:sp>
            <p:nvSpPr>
              <p:cNvPr id="7" name="TextBox 6">
                <a:extLst>
                  <a:ext uri="{FF2B5EF4-FFF2-40B4-BE49-F238E27FC236}">
                    <a16:creationId xmlns:a16="http://schemas.microsoft.com/office/drawing/2014/main" id="{F96E9EB3-4751-FE5B-CE6B-C2C2AC024D76}"/>
                  </a:ext>
                </a:extLst>
              </p:cNvPr>
              <p:cNvSpPr txBox="1">
                <a:spLocks noRot="1" noChangeAspect="1" noMove="1" noResize="1" noEditPoints="1" noAdjustHandles="1" noChangeArrowheads="1" noChangeShapeType="1" noTextEdit="1"/>
              </p:cNvSpPr>
              <p:nvPr/>
            </p:nvSpPr>
            <p:spPr>
              <a:xfrm>
                <a:off x="402761" y="2886461"/>
                <a:ext cx="6128677" cy="2633093"/>
              </a:xfrm>
              <a:prstGeom prst="rect">
                <a:avLst/>
              </a:prstGeom>
              <a:blipFill>
                <a:blip r:embed="rId4"/>
                <a:stretch>
                  <a:fillRect l="-1493" t="-7889" b="-440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6ABB4754-3B02-CCF0-23D2-BDDABF85951F}"/>
              </a:ext>
            </a:extLst>
          </p:cNvPr>
          <p:cNvGrpSpPr/>
          <p:nvPr/>
        </p:nvGrpSpPr>
        <p:grpSpPr>
          <a:xfrm>
            <a:off x="6531438" y="881927"/>
            <a:ext cx="5415952" cy="4692079"/>
            <a:chOff x="6531438" y="881927"/>
            <a:chExt cx="5415952" cy="4692079"/>
          </a:xfrm>
        </p:grpSpPr>
        <p:sp>
          <p:nvSpPr>
            <p:cNvPr id="8" name="TextBox 7">
              <a:extLst>
                <a:ext uri="{FF2B5EF4-FFF2-40B4-BE49-F238E27FC236}">
                  <a16:creationId xmlns:a16="http://schemas.microsoft.com/office/drawing/2014/main" id="{71D76B8F-D225-1818-BF02-DC682C3432B0}"/>
                </a:ext>
              </a:extLst>
            </p:cNvPr>
            <p:cNvSpPr txBox="1"/>
            <p:nvPr/>
          </p:nvSpPr>
          <p:spPr>
            <a:xfrm>
              <a:off x="8277689" y="881927"/>
              <a:ext cx="2565126" cy="400110"/>
            </a:xfrm>
            <a:prstGeom prst="rect">
              <a:avLst/>
            </a:prstGeom>
            <a:noFill/>
          </p:spPr>
          <p:txBody>
            <a:bodyPr wrap="none" rtlCol="0">
              <a:spAutoFit/>
            </a:bodyPr>
            <a:lstStyle/>
            <a:p>
              <a:r>
                <a:rPr lang="vi-VN" sz="2000" b="1" dirty="0"/>
                <a:t>Ví Dụ Thực Nghiệm</a:t>
              </a:r>
              <a:endParaRPr lang="en-US" sz="2000" b="1" dirty="0"/>
            </a:p>
          </p:txBody>
        </p:sp>
        <p:pic>
          <p:nvPicPr>
            <p:cNvPr id="13" name="Picture 12">
              <a:extLst>
                <a:ext uri="{FF2B5EF4-FFF2-40B4-BE49-F238E27FC236}">
                  <a16:creationId xmlns:a16="http://schemas.microsoft.com/office/drawing/2014/main" id="{602E7B26-3131-89EE-7904-2682C7C67769}"/>
                </a:ext>
              </a:extLst>
            </p:cNvPr>
            <p:cNvPicPr>
              <a:picLocks noChangeAspect="1"/>
            </p:cNvPicPr>
            <p:nvPr/>
          </p:nvPicPr>
          <p:blipFill>
            <a:blip r:embed="rId5"/>
            <a:stretch>
              <a:fillRect/>
            </a:stretch>
          </p:blipFill>
          <p:spPr>
            <a:xfrm>
              <a:off x="6531438" y="1338446"/>
              <a:ext cx="5415952" cy="4235560"/>
            </a:xfrm>
            <a:prstGeom prst="rect">
              <a:avLst/>
            </a:prstGeom>
          </p:spPr>
        </p:pic>
      </p:grpSp>
    </p:spTree>
    <p:extLst>
      <p:ext uri="{BB962C8B-B14F-4D97-AF65-F5344CB8AC3E}">
        <p14:creationId xmlns:p14="http://schemas.microsoft.com/office/powerpoint/2010/main" val="3018974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DF6E846-80BD-441D-B894-35ABE34B047D}"/>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414BCA99-2F12-FCFF-B8AE-31E1E43A333F}"/>
              </a:ext>
            </a:extLst>
          </p:cNvPr>
          <p:cNvSpPr txBox="1">
            <a:spLocks noGrp="1"/>
          </p:cNvSpPr>
          <p:nvPr>
            <p:ph type="title"/>
          </p:nvPr>
        </p:nvSpPr>
        <p:spPr>
          <a:xfrm>
            <a:off x="768051" y="-69412"/>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vi-VN" dirty="0"/>
              <a:t>Các Hàm Mất Mát (Loss Function)</a:t>
            </a:r>
            <a:endParaRPr dirty="0"/>
          </a:p>
        </p:txBody>
      </p:sp>
      <p:sp>
        <p:nvSpPr>
          <p:cNvPr id="376" name="Google Shape;376;p5">
            <a:extLst>
              <a:ext uri="{FF2B5EF4-FFF2-40B4-BE49-F238E27FC236}">
                <a16:creationId xmlns:a16="http://schemas.microsoft.com/office/drawing/2014/main" id="{26047BE6-5BE6-BB1F-E79D-CE74EA861A45}"/>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12</a:t>
            </a:fld>
            <a:endParaRPr/>
          </a:p>
        </p:txBody>
      </p:sp>
      <p:graphicFrame>
        <p:nvGraphicFramePr>
          <p:cNvPr id="5" name="Table 4">
            <a:extLst>
              <a:ext uri="{FF2B5EF4-FFF2-40B4-BE49-F238E27FC236}">
                <a16:creationId xmlns:a16="http://schemas.microsoft.com/office/drawing/2014/main" id="{9909B184-7C6B-43A8-2191-1D71CCA7D5A0}"/>
              </a:ext>
            </a:extLst>
          </p:cNvPr>
          <p:cNvGraphicFramePr>
            <a:graphicFrameLocks noGrp="1"/>
          </p:cNvGraphicFramePr>
          <p:nvPr>
            <p:extLst>
              <p:ext uri="{D42A27DB-BD31-4B8C-83A1-F6EECF244321}">
                <p14:modId xmlns:p14="http://schemas.microsoft.com/office/powerpoint/2010/main" val="3869884403"/>
              </p:ext>
            </p:extLst>
          </p:nvPr>
        </p:nvGraphicFramePr>
        <p:xfrm>
          <a:off x="433477" y="563809"/>
          <a:ext cx="11325045" cy="3476414"/>
        </p:xfrm>
        <a:graphic>
          <a:graphicData uri="http://schemas.openxmlformats.org/drawingml/2006/table">
            <a:tbl>
              <a:tblPr firstRow="1" bandRow="1">
                <a:tableStyleId>{5C22544A-7EE6-4342-B048-85BDC9FD1C3A}</a:tableStyleId>
              </a:tblPr>
              <a:tblGrid>
                <a:gridCol w="3775015">
                  <a:extLst>
                    <a:ext uri="{9D8B030D-6E8A-4147-A177-3AD203B41FA5}">
                      <a16:colId xmlns:a16="http://schemas.microsoft.com/office/drawing/2014/main" val="930882875"/>
                    </a:ext>
                  </a:extLst>
                </a:gridCol>
                <a:gridCol w="3775015">
                  <a:extLst>
                    <a:ext uri="{9D8B030D-6E8A-4147-A177-3AD203B41FA5}">
                      <a16:colId xmlns:a16="http://schemas.microsoft.com/office/drawing/2014/main" val="2315138046"/>
                    </a:ext>
                  </a:extLst>
                </a:gridCol>
                <a:gridCol w="3775015">
                  <a:extLst>
                    <a:ext uri="{9D8B030D-6E8A-4147-A177-3AD203B41FA5}">
                      <a16:colId xmlns:a16="http://schemas.microsoft.com/office/drawing/2014/main" val="1942064444"/>
                    </a:ext>
                  </a:extLst>
                </a:gridCol>
              </a:tblGrid>
              <a:tr h="406566">
                <a:tc gridSpan="3">
                  <a:txBody>
                    <a:bodyPr/>
                    <a:lstStyle/>
                    <a:p>
                      <a:pPr algn="ctr"/>
                      <a:r>
                        <a:rPr lang="vi-VN" sz="2000" dirty="0"/>
                        <a:t>Bảng So Sánh (Comparison Table)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17915365"/>
                  </a:ext>
                </a:extLst>
              </a:tr>
              <a:tr h="767462">
                <a:tc>
                  <a:txBody>
                    <a:bodyPr/>
                    <a:lstStyle/>
                    <a:p>
                      <a:pPr algn="ctr"/>
                      <a:r>
                        <a:rPr lang="vi-VN" sz="2000" dirty="0"/>
                        <a:t>Tên Hàm (Divergence Name)</a:t>
                      </a:r>
                      <a:endParaRPr lang="en-US" sz="2000" dirty="0"/>
                    </a:p>
                  </a:txBody>
                  <a:tcPr/>
                </a:tc>
                <a:tc>
                  <a:txBody>
                    <a:bodyPr/>
                    <a:lstStyle/>
                    <a:p>
                      <a:pPr algn="ctr"/>
                      <a:r>
                        <a:rPr lang="vi-VN" sz="2000" dirty="0"/>
                        <a:t>Công Thức Toán Học</a:t>
                      </a:r>
                    </a:p>
                    <a:p>
                      <a:pPr algn="ctr"/>
                      <a:r>
                        <a:rPr lang="vi-VN" sz="2000" dirty="0"/>
                        <a:t>(Mathematical Formula)</a:t>
                      </a:r>
                      <a:endParaRPr lang="en-US" sz="2000" dirty="0"/>
                    </a:p>
                  </a:txBody>
                  <a:tcPr/>
                </a:tc>
                <a:tc>
                  <a:txBody>
                    <a:bodyPr/>
                    <a:lstStyle/>
                    <a:p>
                      <a:pPr algn="ctr"/>
                      <a:r>
                        <a:rPr lang="vi-VN" sz="2000" dirty="0"/>
                        <a:t>Giả Định Phân Phối Xác Suất</a:t>
                      </a:r>
                    </a:p>
                    <a:p>
                      <a:pPr algn="ctr"/>
                      <a:r>
                        <a:rPr lang="vi-VN" sz="2000" dirty="0"/>
                        <a:t>(Noise Model Assumption)</a:t>
                      </a:r>
                      <a:endParaRPr lang="en-US" sz="2000" dirty="0"/>
                    </a:p>
                  </a:txBody>
                  <a:tcPr/>
                </a:tc>
                <a:extLst>
                  <a:ext uri="{0D108BD9-81ED-4DB2-BD59-A6C34878D82A}">
                    <a16:rowId xmlns:a16="http://schemas.microsoft.com/office/drawing/2014/main" val="1943405954"/>
                  </a:ext>
                </a:extLst>
              </a:tr>
              <a:tr h="767462">
                <a:tc>
                  <a:txBody>
                    <a:bodyPr/>
                    <a:lstStyle/>
                    <a:p>
                      <a:r>
                        <a:rPr lang="vi-VN" sz="2000" dirty="0"/>
                        <a:t>1. Chuẩn Frobenius (Frobenius Norm) - L2</a:t>
                      </a:r>
                      <a:endParaRPr lang="en-US" sz="2000"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53975361"/>
                  </a:ext>
                </a:extLst>
              </a:tr>
              <a:tr h="767462">
                <a:tc>
                  <a:txBody>
                    <a:bodyPr/>
                    <a:lstStyle/>
                    <a:p>
                      <a:r>
                        <a:rPr lang="vi-VN" sz="2000" dirty="0"/>
                        <a:t>2. Kullback-Leibler (KL) Divergence</a:t>
                      </a:r>
                      <a:endParaRPr lang="en-US" sz="2000"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68890441"/>
                  </a:ext>
                </a:extLst>
              </a:tr>
              <a:tr h="767462">
                <a:tc>
                  <a:txBody>
                    <a:bodyPr/>
                    <a:lstStyle/>
                    <a:p>
                      <a:r>
                        <a:rPr lang="vi-VN" sz="2000" dirty="0"/>
                        <a:t>3. Itakura-Saito (IS) Divergence</a:t>
                      </a:r>
                      <a:endParaRPr lang="en-US" sz="2000"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2304636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5868799-F54C-E3BD-2562-97AC6E2D4BDF}"/>
                  </a:ext>
                </a:extLst>
              </p:cNvPr>
              <p:cNvSpPr txBox="1"/>
              <p:nvPr/>
            </p:nvSpPr>
            <p:spPr>
              <a:xfrm>
                <a:off x="4188132" y="1789276"/>
                <a:ext cx="3803210" cy="762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b="1" i="1" smtClean="0">
                              <a:latin typeface="Cambria Math" panose="02040503050406030204" pitchFamily="18" charset="0"/>
                            </a:rPr>
                          </m:ctrlPr>
                        </m:sSubPr>
                        <m:e>
                          <m:r>
                            <a:rPr lang="en-US" sz="1350" b="1" i="1">
                              <a:latin typeface="Cambria Math" panose="02040503050406030204" pitchFamily="18" charset="0"/>
                            </a:rPr>
                            <m:t>𝑫</m:t>
                          </m:r>
                        </m:e>
                        <m:sub>
                          <m:r>
                            <m:rPr>
                              <m:nor/>
                            </m:rPr>
                            <a:rPr lang="en-US" sz="1350" b="1" i="0">
                              <a:latin typeface="Cambria Math" panose="02040503050406030204" pitchFamily="18" charset="0"/>
                            </a:rPr>
                            <m:t>Fro</m:t>
                          </m:r>
                        </m:sub>
                      </m:sSub>
                      <m:d>
                        <m:dPr>
                          <m:ctrlPr>
                            <a:rPr lang="en-US" sz="1350" b="1" i="1">
                              <a:latin typeface="Cambria Math" panose="02040503050406030204" pitchFamily="18" charset="0"/>
                            </a:rPr>
                          </m:ctrlPr>
                        </m:dPr>
                        <m:e>
                          <m:r>
                            <a:rPr lang="en-US" sz="1350" b="1" i="1">
                              <a:latin typeface="Cambria Math" panose="02040503050406030204" pitchFamily="18" charset="0"/>
                            </a:rPr>
                            <m:t>𝑽</m:t>
                          </m:r>
                          <m:r>
                            <m:rPr>
                              <m:lit/>
                            </m:rPr>
                            <a:rPr lang="en-US" sz="1350" b="1" i="1">
                              <a:latin typeface="Cambria Math" panose="02040503050406030204" pitchFamily="18" charset="0"/>
                            </a:rPr>
                            <m:t>|</m:t>
                          </m:r>
                          <m:r>
                            <a:rPr lang="en-US" sz="1350" b="1" i="1">
                              <a:latin typeface="Cambria Math" panose="02040503050406030204" pitchFamily="18" charset="0"/>
                            </a:rPr>
                            <m:t>𝑾𝑯</m:t>
                          </m:r>
                        </m:e>
                      </m:d>
                      <m:r>
                        <a:rPr lang="en-US" sz="1350" b="1" i="1">
                          <a:latin typeface="Cambria Math" panose="02040503050406030204" pitchFamily="18" charset="0"/>
                        </a:rPr>
                        <m:t>=</m:t>
                      </m:r>
                      <m:r>
                        <m:rPr>
                          <m:lit/>
                        </m:rPr>
                        <a:rPr lang="en-US" sz="1350" b="1" i="1">
                          <a:latin typeface="Cambria Math" panose="02040503050406030204" pitchFamily="18" charset="0"/>
                        </a:rPr>
                        <m:t>|</m:t>
                      </m:r>
                      <m:r>
                        <a:rPr lang="en-US" sz="1350" b="1" i="1">
                          <a:latin typeface="Cambria Math" panose="02040503050406030204" pitchFamily="18" charset="0"/>
                        </a:rPr>
                        <m:t>𝑽</m:t>
                      </m:r>
                      <m:r>
                        <a:rPr lang="en-US" sz="1350" b="1" i="1">
                          <a:latin typeface="Cambria Math" panose="02040503050406030204" pitchFamily="18" charset="0"/>
                        </a:rPr>
                        <m:t>−</m:t>
                      </m:r>
                      <m:r>
                        <a:rPr lang="en-US" sz="1350" b="1" i="1">
                          <a:latin typeface="Cambria Math" panose="02040503050406030204" pitchFamily="18" charset="0"/>
                        </a:rPr>
                        <m:t>𝑾𝑯</m:t>
                      </m:r>
                      <m:sSubSup>
                        <m:sSubSupPr>
                          <m:ctrlPr>
                            <a:rPr lang="en-US" sz="1350" b="1" i="1">
                              <a:latin typeface="Cambria Math" panose="02040503050406030204" pitchFamily="18" charset="0"/>
                            </a:rPr>
                          </m:ctrlPr>
                        </m:sSubSupPr>
                        <m:e>
                          <m:r>
                            <m:rPr>
                              <m:lit/>
                            </m:rPr>
                            <a:rPr lang="en-US" sz="1350" b="1" i="1">
                              <a:latin typeface="Cambria Math" panose="02040503050406030204" pitchFamily="18" charset="0"/>
                            </a:rPr>
                            <m:t>|</m:t>
                          </m:r>
                        </m:e>
                        <m:sub>
                          <m:r>
                            <a:rPr lang="en-US" sz="1350" b="1" i="1">
                              <a:latin typeface="Cambria Math" panose="02040503050406030204" pitchFamily="18" charset="0"/>
                            </a:rPr>
                            <m:t>𝑭</m:t>
                          </m:r>
                        </m:sub>
                        <m:sup>
                          <m:r>
                            <a:rPr lang="en-US" sz="1350" b="1" i="1">
                              <a:latin typeface="Cambria Math" panose="02040503050406030204" pitchFamily="18" charset="0"/>
                            </a:rPr>
                            <m:t>𝟐</m:t>
                          </m:r>
                        </m:sup>
                      </m:sSubSup>
                      <m:r>
                        <a:rPr lang="en-US" sz="1350" b="1" i="1">
                          <a:latin typeface="Cambria Math" panose="02040503050406030204" pitchFamily="18" charset="0"/>
                        </a:rPr>
                        <m:t>=</m:t>
                      </m:r>
                      <m:nary>
                        <m:naryPr>
                          <m:chr m:val="∑"/>
                          <m:supHide m:val="on"/>
                          <m:ctrlPr>
                            <a:rPr lang="en-US" sz="1350" b="1" i="1">
                              <a:latin typeface="Cambria Math" panose="02040503050406030204" pitchFamily="18" charset="0"/>
                            </a:rPr>
                          </m:ctrlPr>
                        </m:naryPr>
                        <m:sub>
                          <m: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𝒋</m:t>
                          </m:r>
                        </m:sub>
                        <m:sup/>
                        <m:e>
                          <m:sSup>
                            <m:sSupPr>
                              <m:ctrlPr>
                                <a:rPr lang="en-US" sz="1350" b="1" i="1">
                                  <a:latin typeface="Cambria Math" panose="02040503050406030204" pitchFamily="18" charset="0"/>
                                </a:rPr>
                              </m:ctrlPr>
                            </m:sSupPr>
                            <m:e>
                              <m:d>
                                <m:dPr>
                                  <m:ctrlPr>
                                    <a:rPr lang="en-US" sz="1350" b="1" i="1">
                                      <a:latin typeface="Cambria Math" panose="02040503050406030204" pitchFamily="18" charset="0"/>
                                    </a:rPr>
                                  </m:ctrlPr>
                                </m:dPr>
                                <m:e>
                                  <m:sSub>
                                    <m:sSubPr>
                                      <m:ctrlPr>
                                        <a:rPr lang="en-US" sz="1350" b="1" i="1">
                                          <a:latin typeface="Cambria Math" panose="02040503050406030204" pitchFamily="18" charset="0"/>
                                        </a:rPr>
                                      </m:ctrlPr>
                                    </m:sSubPr>
                                    <m:e>
                                      <m:r>
                                        <a:rPr lang="en-US" sz="1350" b="1" i="1">
                                          <a:latin typeface="Cambria Math" panose="02040503050406030204" pitchFamily="18" charset="0"/>
                                        </a:rPr>
                                        <m:t>𝑽</m:t>
                                      </m:r>
                                    </m:e>
                                    <m:sub>
                                      <m:r>
                                        <a:rPr lang="en-US" sz="1350" b="1" i="1">
                                          <a:latin typeface="Cambria Math" panose="02040503050406030204" pitchFamily="18" charset="0"/>
                                        </a:rPr>
                                        <m:t>𝒊𝒋</m:t>
                                      </m:r>
                                    </m:sub>
                                  </m:sSub>
                                  <m:r>
                                    <a:rPr lang="en-US" sz="1350" b="1" i="1">
                                      <a:latin typeface="Cambria Math" panose="02040503050406030204" pitchFamily="18" charset="0"/>
                                    </a:rPr>
                                    <m:t>−</m:t>
                                  </m:r>
                                  <m:sSub>
                                    <m:sSubPr>
                                      <m:ctrlPr>
                                        <a:rPr lang="en-US" sz="1350" b="1" i="1">
                                          <a:latin typeface="Cambria Math" panose="02040503050406030204" pitchFamily="18" charset="0"/>
                                        </a:rPr>
                                      </m:ctrlPr>
                                    </m:sSubPr>
                                    <m:e>
                                      <m:d>
                                        <m:dPr>
                                          <m:ctrlPr>
                                            <a:rPr lang="en-US" sz="1350" b="1" i="1">
                                              <a:latin typeface="Cambria Math" panose="02040503050406030204" pitchFamily="18" charset="0"/>
                                            </a:rPr>
                                          </m:ctrlPr>
                                        </m:dPr>
                                        <m:e>
                                          <m:r>
                                            <a:rPr lang="en-US" sz="1350" b="1" i="1">
                                              <a:latin typeface="Cambria Math" panose="02040503050406030204" pitchFamily="18" charset="0"/>
                                            </a:rPr>
                                            <m:t>𝑾𝑯</m:t>
                                          </m:r>
                                        </m:e>
                                      </m:d>
                                    </m:e>
                                    <m:sub>
                                      <m:r>
                                        <a:rPr lang="en-US" sz="1350" b="1" i="1">
                                          <a:latin typeface="Cambria Math" panose="02040503050406030204" pitchFamily="18" charset="0"/>
                                        </a:rPr>
                                        <m:t>𝒊𝒋</m:t>
                                      </m:r>
                                    </m:sub>
                                  </m:sSub>
                                </m:e>
                              </m:d>
                            </m:e>
                            <m:sup>
                              <m:r>
                                <a:rPr lang="en-US" sz="1350" b="1" i="1">
                                  <a:latin typeface="Cambria Math" panose="02040503050406030204" pitchFamily="18" charset="0"/>
                                </a:rPr>
                                <m:t>𝟐</m:t>
                              </m:r>
                            </m:sup>
                          </m:sSup>
                        </m:e>
                      </m:nary>
                    </m:oMath>
                  </m:oMathPara>
                </a14:m>
                <a:endParaRPr b="1" dirty="0"/>
              </a:p>
              <a:p>
                <a:endParaRPr lang="en-US" dirty="0"/>
              </a:p>
            </p:txBody>
          </p:sp>
        </mc:Choice>
        <mc:Fallback xmlns="">
          <p:sp>
            <p:nvSpPr>
              <p:cNvPr id="6" name="TextBox 5">
                <a:extLst>
                  <a:ext uri="{FF2B5EF4-FFF2-40B4-BE49-F238E27FC236}">
                    <a16:creationId xmlns:a16="http://schemas.microsoft.com/office/drawing/2014/main" id="{75868799-F54C-E3BD-2562-97AC6E2D4BDF}"/>
                  </a:ext>
                </a:extLst>
              </p:cNvPr>
              <p:cNvSpPr txBox="1">
                <a:spLocks noRot="1" noChangeAspect="1" noMove="1" noResize="1" noEditPoints="1" noAdjustHandles="1" noChangeArrowheads="1" noChangeShapeType="1" noTextEdit="1"/>
              </p:cNvSpPr>
              <p:nvPr/>
            </p:nvSpPr>
            <p:spPr>
              <a:xfrm>
                <a:off x="4188132" y="1789276"/>
                <a:ext cx="3803210" cy="762645"/>
              </a:xfrm>
              <a:prstGeom prst="rect">
                <a:avLst/>
              </a:prstGeom>
              <a:blipFill>
                <a:blip r:embed="rId3"/>
                <a:stretch>
                  <a:fillRect t="-100000" r="-801" b="-1032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6F105B-89A6-2F49-EEA7-BDEAAAB3991C}"/>
                  </a:ext>
                </a:extLst>
              </p:cNvPr>
              <p:cNvSpPr txBox="1"/>
              <p:nvPr/>
            </p:nvSpPr>
            <p:spPr>
              <a:xfrm>
                <a:off x="4173322" y="2628427"/>
                <a:ext cx="3882857" cy="7761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b="1" i="1" smtClean="0">
                              <a:latin typeface="Cambria Math" panose="02040503050406030204" pitchFamily="18" charset="0"/>
                            </a:rPr>
                          </m:ctrlPr>
                        </m:sSubPr>
                        <m:e>
                          <m:r>
                            <a:rPr lang="en-US" sz="1350" b="1" i="1">
                              <a:latin typeface="Cambria Math" panose="02040503050406030204" pitchFamily="18" charset="0"/>
                            </a:rPr>
                            <m:t>𝑫</m:t>
                          </m:r>
                        </m:e>
                        <m:sub>
                          <m:r>
                            <m:rPr>
                              <m:nor/>
                            </m:rPr>
                            <a:rPr lang="en-US" sz="1350" b="1" i="0">
                              <a:latin typeface="Cambria Math" panose="02040503050406030204" pitchFamily="18" charset="0"/>
                            </a:rPr>
                            <m:t>KL</m:t>
                          </m:r>
                        </m:sub>
                      </m:sSub>
                      <m:d>
                        <m:dPr>
                          <m:ctrlPr>
                            <a:rPr lang="en-US" sz="1350" b="1" i="1">
                              <a:latin typeface="Cambria Math" panose="02040503050406030204" pitchFamily="18" charset="0"/>
                            </a:rPr>
                          </m:ctrlPr>
                        </m:dPr>
                        <m:e>
                          <m:r>
                            <a:rPr lang="en-US" sz="1350" b="1" i="1">
                              <a:latin typeface="Cambria Math" panose="02040503050406030204" pitchFamily="18" charset="0"/>
                            </a:rPr>
                            <m:t>𝑽</m:t>
                          </m:r>
                          <m:r>
                            <m:rPr>
                              <m:lit/>
                            </m:rPr>
                            <a:rPr lang="en-US" sz="1350" b="1" i="1">
                              <a:latin typeface="Cambria Math" panose="02040503050406030204" pitchFamily="18" charset="0"/>
                            </a:rPr>
                            <m:t>|</m:t>
                          </m:r>
                          <m:r>
                            <a:rPr lang="en-US" sz="1350" b="1" i="1">
                              <a:latin typeface="Cambria Math" panose="02040503050406030204" pitchFamily="18" charset="0"/>
                            </a:rPr>
                            <m:t>𝑾𝑯</m:t>
                          </m:r>
                        </m:e>
                      </m:d>
                      <m:r>
                        <a:rPr lang="en-US" sz="1350" b="1" i="1">
                          <a:latin typeface="Cambria Math" panose="02040503050406030204" pitchFamily="18" charset="0"/>
                        </a:rPr>
                        <m:t>=</m:t>
                      </m:r>
                      <m:nary>
                        <m:naryPr>
                          <m:chr m:val="∑"/>
                          <m:supHide m:val="on"/>
                          <m:ctrlPr>
                            <a:rPr lang="en-US" sz="1350" b="1" i="1">
                              <a:latin typeface="Cambria Math" panose="02040503050406030204" pitchFamily="18" charset="0"/>
                            </a:rPr>
                          </m:ctrlPr>
                        </m:naryPr>
                        <m:sub>
                          <m: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𝒋</m:t>
                          </m:r>
                        </m:sub>
                        <m:sup/>
                        <m:e>
                          <m:d>
                            <m:dPr>
                              <m:ctrlPr>
                                <a:rPr lang="en-US" sz="1350" b="1" i="1">
                                  <a:latin typeface="Cambria Math" panose="02040503050406030204" pitchFamily="18" charset="0"/>
                                </a:rPr>
                              </m:ctrlPr>
                            </m:dPr>
                            <m:e>
                              <m:sSub>
                                <m:sSubPr>
                                  <m:ctrlPr>
                                    <a:rPr lang="en-US" sz="1350" b="1" i="1">
                                      <a:latin typeface="Cambria Math" panose="02040503050406030204" pitchFamily="18" charset="0"/>
                                    </a:rPr>
                                  </m:ctrlPr>
                                </m:sSubPr>
                                <m:e>
                                  <m:r>
                                    <a:rPr lang="en-US" sz="1350" b="1" i="1">
                                      <a:latin typeface="Cambria Math" panose="02040503050406030204" pitchFamily="18" charset="0"/>
                                    </a:rPr>
                                    <m:t>𝑽</m:t>
                                  </m:r>
                                </m:e>
                                <m:sub>
                                  <m:r>
                                    <a:rPr lang="en-US" sz="1350" b="1" i="1">
                                      <a:latin typeface="Cambria Math" panose="02040503050406030204" pitchFamily="18" charset="0"/>
                                    </a:rPr>
                                    <m:t>𝒊𝒋</m:t>
                                  </m:r>
                                </m:sub>
                              </m:sSub>
                              <m:r>
                                <a:rPr lang="vi-VN" sz="1350" b="1" i="1" smtClean="0">
                                  <a:latin typeface="Cambria Math" panose="02040503050406030204" pitchFamily="18" charset="0"/>
                                </a:rPr>
                                <m:t>𝒍𝒐𝒈</m:t>
                              </m:r>
                              <m:f>
                                <m:fPr>
                                  <m:ctrlPr>
                                    <a:rPr lang="en-US" sz="1350" b="1" i="1">
                                      <a:latin typeface="Cambria Math" panose="02040503050406030204" pitchFamily="18" charset="0"/>
                                    </a:rPr>
                                  </m:ctrlPr>
                                </m:fPr>
                                <m:num>
                                  <m:sSub>
                                    <m:sSubPr>
                                      <m:ctrlPr>
                                        <a:rPr lang="en-US" sz="1350" b="1" i="1">
                                          <a:latin typeface="Cambria Math" panose="02040503050406030204" pitchFamily="18" charset="0"/>
                                        </a:rPr>
                                      </m:ctrlPr>
                                    </m:sSubPr>
                                    <m:e>
                                      <m:r>
                                        <a:rPr lang="en-US" sz="1350" b="1" i="1">
                                          <a:latin typeface="Cambria Math" panose="02040503050406030204" pitchFamily="18" charset="0"/>
                                        </a:rPr>
                                        <m:t>𝑽</m:t>
                                      </m:r>
                                    </m:e>
                                    <m:sub>
                                      <m:r>
                                        <a:rPr lang="en-US" sz="1350" b="1" i="1">
                                          <a:latin typeface="Cambria Math" panose="02040503050406030204" pitchFamily="18" charset="0"/>
                                        </a:rPr>
                                        <m:t>𝒊𝒋</m:t>
                                      </m:r>
                                    </m:sub>
                                  </m:sSub>
                                </m:num>
                                <m:den>
                                  <m:sSub>
                                    <m:sSubPr>
                                      <m:ctrlPr>
                                        <a:rPr lang="en-US" sz="1350" b="1" i="1">
                                          <a:latin typeface="Cambria Math" panose="02040503050406030204" pitchFamily="18" charset="0"/>
                                        </a:rPr>
                                      </m:ctrlPr>
                                    </m:sSubPr>
                                    <m:e>
                                      <m:d>
                                        <m:dPr>
                                          <m:ctrlPr>
                                            <a:rPr lang="en-US" sz="1350" b="1" i="1">
                                              <a:latin typeface="Cambria Math" panose="02040503050406030204" pitchFamily="18" charset="0"/>
                                            </a:rPr>
                                          </m:ctrlPr>
                                        </m:dPr>
                                        <m:e>
                                          <m:r>
                                            <a:rPr lang="en-US" sz="1350" b="1" i="1">
                                              <a:latin typeface="Cambria Math" panose="02040503050406030204" pitchFamily="18" charset="0"/>
                                            </a:rPr>
                                            <m:t>𝑾𝑯</m:t>
                                          </m:r>
                                        </m:e>
                                      </m:d>
                                    </m:e>
                                    <m:sub>
                                      <m:r>
                                        <a:rPr lang="en-US" sz="1350" b="1" i="1">
                                          <a:latin typeface="Cambria Math" panose="02040503050406030204" pitchFamily="18" charset="0"/>
                                        </a:rPr>
                                        <m:t>𝒊𝒋</m:t>
                                      </m:r>
                                    </m:sub>
                                  </m:sSub>
                                </m:den>
                              </m:f>
                              <m:r>
                                <a:rPr lang="en-US" sz="1350" b="1" i="1">
                                  <a:latin typeface="Cambria Math" panose="02040503050406030204" pitchFamily="18" charset="0"/>
                                </a:rPr>
                                <m:t>−</m:t>
                              </m:r>
                              <m:sSub>
                                <m:sSubPr>
                                  <m:ctrlPr>
                                    <a:rPr lang="en-US" sz="1350" b="1" i="1">
                                      <a:latin typeface="Cambria Math" panose="02040503050406030204" pitchFamily="18" charset="0"/>
                                    </a:rPr>
                                  </m:ctrlPr>
                                </m:sSubPr>
                                <m:e>
                                  <m:r>
                                    <a:rPr lang="en-US" sz="1350" b="1" i="1">
                                      <a:latin typeface="Cambria Math" panose="02040503050406030204" pitchFamily="18" charset="0"/>
                                    </a:rPr>
                                    <m:t>𝑽</m:t>
                                  </m:r>
                                </m:e>
                                <m:sub>
                                  <m:r>
                                    <a:rPr lang="en-US" sz="1350" b="1" i="1">
                                      <a:latin typeface="Cambria Math" panose="02040503050406030204" pitchFamily="18" charset="0"/>
                                    </a:rPr>
                                    <m:t>𝒊𝒋</m:t>
                                  </m:r>
                                </m:sub>
                              </m:sSub>
                              <m:r>
                                <a:rPr lang="en-US" sz="1350" b="1" i="1">
                                  <a:latin typeface="Cambria Math" panose="02040503050406030204" pitchFamily="18" charset="0"/>
                                </a:rPr>
                                <m:t>+</m:t>
                              </m:r>
                              <m:sSub>
                                <m:sSubPr>
                                  <m:ctrlPr>
                                    <a:rPr lang="en-US" sz="1350" b="1" i="1">
                                      <a:latin typeface="Cambria Math" panose="02040503050406030204" pitchFamily="18" charset="0"/>
                                    </a:rPr>
                                  </m:ctrlPr>
                                </m:sSubPr>
                                <m:e>
                                  <m:d>
                                    <m:dPr>
                                      <m:ctrlPr>
                                        <a:rPr lang="en-US" sz="1350" b="1" i="1">
                                          <a:latin typeface="Cambria Math" panose="02040503050406030204" pitchFamily="18" charset="0"/>
                                        </a:rPr>
                                      </m:ctrlPr>
                                    </m:dPr>
                                    <m:e>
                                      <m:r>
                                        <a:rPr lang="en-US" sz="1350" b="1" i="1">
                                          <a:latin typeface="Cambria Math" panose="02040503050406030204" pitchFamily="18" charset="0"/>
                                        </a:rPr>
                                        <m:t>𝑾𝑯</m:t>
                                      </m:r>
                                    </m:e>
                                  </m:d>
                                </m:e>
                                <m:sub>
                                  <m:r>
                                    <a:rPr lang="en-US" sz="1350" b="1" i="1">
                                      <a:latin typeface="Cambria Math" panose="02040503050406030204" pitchFamily="18" charset="0"/>
                                    </a:rPr>
                                    <m:t>𝒊𝒋</m:t>
                                  </m:r>
                                </m:sub>
                              </m:sSub>
                            </m:e>
                          </m:d>
                        </m:e>
                      </m:nary>
                    </m:oMath>
                  </m:oMathPara>
                </a14:m>
                <a:endParaRPr b="1" dirty="0"/>
              </a:p>
              <a:p>
                <a:endParaRPr lang="en-US" dirty="0"/>
              </a:p>
            </p:txBody>
          </p:sp>
        </mc:Choice>
        <mc:Fallback xmlns="">
          <p:sp>
            <p:nvSpPr>
              <p:cNvPr id="7" name="TextBox 6">
                <a:extLst>
                  <a:ext uri="{FF2B5EF4-FFF2-40B4-BE49-F238E27FC236}">
                    <a16:creationId xmlns:a16="http://schemas.microsoft.com/office/drawing/2014/main" id="{DA6F105B-89A6-2F49-EEA7-BDEAAAB3991C}"/>
                  </a:ext>
                </a:extLst>
              </p:cNvPr>
              <p:cNvSpPr txBox="1">
                <a:spLocks noRot="1" noChangeAspect="1" noMove="1" noResize="1" noEditPoints="1" noAdjustHandles="1" noChangeArrowheads="1" noChangeShapeType="1" noTextEdit="1"/>
              </p:cNvSpPr>
              <p:nvPr/>
            </p:nvSpPr>
            <p:spPr>
              <a:xfrm>
                <a:off x="4173322" y="2628427"/>
                <a:ext cx="3882857" cy="776175"/>
              </a:xfrm>
              <a:prstGeom prst="rect">
                <a:avLst/>
              </a:prstGeom>
              <a:blipFill>
                <a:blip r:embed="rId4"/>
                <a:stretch>
                  <a:fillRect l="-1256" t="-96063" b="-102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4EAA9D-689B-1DBF-CCAA-1B0D7FA579C8}"/>
                  </a:ext>
                </a:extLst>
              </p:cNvPr>
              <p:cNvSpPr txBox="1"/>
              <p:nvPr/>
            </p:nvSpPr>
            <p:spPr>
              <a:xfrm>
                <a:off x="4193385" y="3384152"/>
                <a:ext cx="3672031" cy="776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b="1" i="1" smtClean="0">
                              <a:latin typeface="Cambria Math" panose="02040503050406030204" pitchFamily="18" charset="0"/>
                            </a:rPr>
                          </m:ctrlPr>
                        </m:sSubPr>
                        <m:e>
                          <m:r>
                            <a:rPr lang="en-US" sz="1350" b="1" i="1">
                              <a:latin typeface="Cambria Math" panose="02040503050406030204" pitchFamily="18" charset="0"/>
                            </a:rPr>
                            <m:t>𝑫</m:t>
                          </m:r>
                        </m:e>
                        <m:sub>
                          <m:r>
                            <m:rPr>
                              <m:nor/>
                            </m:rPr>
                            <a:rPr lang="en-US" sz="1350" b="1" i="0">
                              <a:latin typeface="Cambria Math" panose="02040503050406030204" pitchFamily="18" charset="0"/>
                            </a:rPr>
                            <m:t>IS</m:t>
                          </m:r>
                        </m:sub>
                      </m:sSub>
                      <m:d>
                        <m:dPr>
                          <m:ctrlPr>
                            <a:rPr lang="en-US" sz="1350" b="1" i="1">
                              <a:latin typeface="Cambria Math" panose="02040503050406030204" pitchFamily="18" charset="0"/>
                            </a:rPr>
                          </m:ctrlPr>
                        </m:dPr>
                        <m:e>
                          <m:r>
                            <a:rPr lang="en-US" sz="1350" b="1" i="1">
                              <a:latin typeface="Cambria Math" panose="02040503050406030204" pitchFamily="18" charset="0"/>
                            </a:rPr>
                            <m:t>𝑽</m:t>
                          </m:r>
                          <m:r>
                            <m:rPr>
                              <m:lit/>
                            </m:rPr>
                            <a:rPr lang="en-US" sz="1350" b="1" i="1">
                              <a:latin typeface="Cambria Math" panose="02040503050406030204" pitchFamily="18" charset="0"/>
                            </a:rPr>
                            <m:t>|</m:t>
                          </m:r>
                          <m:r>
                            <a:rPr lang="en-US" sz="1350" b="1" i="1">
                              <a:latin typeface="Cambria Math" panose="02040503050406030204" pitchFamily="18" charset="0"/>
                            </a:rPr>
                            <m:t>𝑾𝑯</m:t>
                          </m:r>
                        </m:e>
                      </m:d>
                      <m:r>
                        <a:rPr lang="en-US" sz="1350" b="1" i="1">
                          <a:latin typeface="Cambria Math" panose="02040503050406030204" pitchFamily="18" charset="0"/>
                        </a:rPr>
                        <m:t>=</m:t>
                      </m:r>
                      <m:nary>
                        <m:naryPr>
                          <m:chr m:val="∑"/>
                          <m:supHide m:val="on"/>
                          <m:ctrlPr>
                            <a:rPr lang="en-US" sz="1350" b="1" i="1">
                              <a:latin typeface="Cambria Math" panose="02040503050406030204" pitchFamily="18" charset="0"/>
                            </a:rPr>
                          </m:ctrlPr>
                        </m:naryPr>
                        <m:sub>
                          <m: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𝒋</m:t>
                          </m:r>
                        </m:sub>
                        <m:sup/>
                        <m:e>
                          <m:d>
                            <m:dPr>
                              <m:ctrlPr>
                                <a:rPr lang="en-US" sz="1350" b="1" i="1">
                                  <a:latin typeface="Cambria Math" panose="02040503050406030204" pitchFamily="18" charset="0"/>
                                </a:rPr>
                              </m:ctrlPr>
                            </m:dPr>
                            <m:e>
                              <m:f>
                                <m:fPr>
                                  <m:ctrlPr>
                                    <a:rPr lang="en-US" sz="1350" b="1" i="1">
                                      <a:latin typeface="Cambria Math" panose="02040503050406030204" pitchFamily="18" charset="0"/>
                                    </a:rPr>
                                  </m:ctrlPr>
                                </m:fPr>
                                <m:num>
                                  <m:sSub>
                                    <m:sSubPr>
                                      <m:ctrlPr>
                                        <a:rPr lang="en-US" sz="1350" b="1" i="1">
                                          <a:latin typeface="Cambria Math" panose="02040503050406030204" pitchFamily="18" charset="0"/>
                                        </a:rPr>
                                      </m:ctrlPr>
                                    </m:sSubPr>
                                    <m:e>
                                      <m:r>
                                        <a:rPr lang="en-US" sz="1350" b="1" i="1">
                                          <a:latin typeface="Cambria Math" panose="02040503050406030204" pitchFamily="18" charset="0"/>
                                        </a:rPr>
                                        <m:t>𝑽</m:t>
                                      </m:r>
                                    </m:e>
                                    <m:sub>
                                      <m:r>
                                        <a:rPr lang="en-US" sz="1350" b="1" i="1">
                                          <a:latin typeface="Cambria Math" panose="02040503050406030204" pitchFamily="18" charset="0"/>
                                        </a:rPr>
                                        <m:t>𝒊𝒋</m:t>
                                      </m:r>
                                    </m:sub>
                                  </m:sSub>
                                </m:num>
                                <m:den>
                                  <m:sSub>
                                    <m:sSubPr>
                                      <m:ctrlPr>
                                        <a:rPr lang="en-US" sz="1350" b="1" i="1">
                                          <a:latin typeface="Cambria Math" panose="02040503050406030204" pitchFamily="18" charset="0"/>
                                        </a:rPr>
                                      </m:ctrlPr>
                                    </m:sSubPr>
                                    <m:e>
                                      <m:d>
                                        <m:dPr>
                                          <m:ctrlPr>
                                            <a:rPr lang="en-US" sz="1350" b="1" i="1">
                                              <a:latin typeface="Cambria Math" panose="02040503050406030204" pitchFamily="18" charset="0"/>
                                            </a:rPr>
                                          </m:ctrlPr>
                                        </m:dPr>
                                        <m:e>
                                          <m:r>
                                            <a:rPr lang="en-US" sz="1350" b="1" i="1">
                                              <a:latin typeface="Cambria Math" panose="02040503050406030204" pitchFamily="18" charset="0"/>
                                            </a:rPr>
                                            <m:t>𝑾𝑯</m:t>
                                          </m:r>
                                        </m:e>
                                      </m:d>
                                    </m:e>
                                    <m:sub>
                                      <m:r>
                                        <a:rPr lang="en-US" sz="1350" b="1" i="1">
                                          <a:latin typeface="Cambria Math" panose="02040503050406030204" pitchFamily="18" charset="0"/>
                                        </a:rPr>
                                        <m:t>𝒊𝒋</m:t>
                                      </m:r>
                                    </m:sub>
                                  </m:sSub>
                                </m:den>
                              </m:f>
                              <m:r>
                                <a:rPr lang="en-US" sz="1350" b="1" i="1">
                                  <a:latin typeface="Cambria Math" panose="02040503050406030204" pitchFamily="18" charset="0"/>
                                </a:rPr>
                                <m:t>−</m:t>
                              </m:r>
                              <m:r>
                                <a:rPr lang="vi-VN" sz="1350" b="1" i="1" smtClean="0">
                                  <a:latin typeface="Cambria Math" panose="02040503050406030204" pitchFamily="18" charset="0"/>
                                </a:rPr>
                                <m:t>𝒍𝒐𝒈</m:t>
                              </m:r>
                              <m:f>
                                <m:fPr>
                                  <m:ctrlPr>
                                    <a:rPr lang="en-US" sz="1350" b="1" i="1">
                                      <a:latin typeface="Cambria Math" panose="02040503050406030204" pitchFamily="18" charset="0"/>
                                    </a:rPr>
                                  </m:ctrlPr>
                                </m:fPr>
                                <m:num>
                                  <m:sSub>
                                    <m:sSubPr>
                                      <m:ctrlPr>
                                        <a:rPr lang="en-US" sz="1350" b="1" i="1">
                                          <a:latin typeface="Cambria Math" panose="02040503050406030204" pitchFamily="18" charset="0"/>
                                        </a:rPr>
                                      </m:ctrlPr>
                                    </m:sSubPr>
                                    <m:e>
                                      <m:r>
                                        <a:rPr lang="en-US" sz="1350" b="1" i="1">
                                          <a:latin typeface="Cambria Math" panose="02040503050406030204" pitchFamily="18" charset="0"/>
                                        </a:rPr>
                                        <m:t>𝑽</m:t>
                                      </m:r>
                                    </m:e>
                                    <m:sub>
                                      <m:r>
                                        <a:rPr lang="en-US" sz="1350" b="1" i="1">
                                          <a:latin typeface="Cambria Math" panose="02040503050406030204" pitchFamily="18" charset="0"/>
                                        </a:rPr>
                                        <m:t>𝒊𝒋</m:t>
                                      </m:r>
                                    </m:sub>
                                  </m:sSub>
                                </m:num>
                                <m:den>
                                  <m:sSub>
                                    <m:sSubPr>
                                      <m:ctrlPr>
                                        <a:rPr lang="en-US" sz="1350" b="1" i="1">
                                          <a:latin typeface="Cambria Math" panose="02040503050406030204" pitchFamily="18" charset="0"/>
                                        </a:rPr>
                                      </m:ctrlPr>
                                    </m:sSubPr>
                                    <m:e>
                                      <m:d>
                                        <m:dPr>
                                          <m:ctrlPr>
                                            <a:rPr lang="en-US" sz="1350" b="1" i="1">
                                              <a:latin typeface="Cambria Math" panose="02040503050406030204" pitchFamily="18" charset="0"/>
                                            </a:rPr>
                                          </m:ctrlPr>
                                        </m:dPr>
                                        <m:e>
                                          <m:r>
                                            <a:rPr lang="en-US" sz="1350" b="1" i="1">
                                              <a:latin typeface="Cambria Math" panose="02040503050406030204" pitchFamily="18" charset="0"/>
                                            </a:rPr>
                                            <m:t>𝑾𝑯</m:t>
                                          </m:r>
                                        </m:e>
                                      </m:d>
                                    </m:e>
                                    <m:sub>
                                      <m:r>
                                        <a:rPr lang="en-US" sz="1350" b="1" i="1">
                                          <a:latin typeface="Cambria Math" panose="02040503050406030204" pitchFamily="18" charset="0"/>
                                        </a:rPr>
                                        <m:t>𝒊𝒋</m:t>
                                      </m:r>
                                    </m:sub>
                                  </m:sSub>
                                </m:den>
                              </m:f>
                              <m:r>
                                <a:rPr lang="en-US" sz="1350" b="1" i="1">
                                  <a:latin typeface="Cambria Math" panose="02040503050406030204" pitchFamily="18" charset="0"/>
                                </a:rPr>
                                <m:t>−</m:t>
                              </m:r>
                              <m:r>
                                <a:rPr lang="en-US" sz="1350" b="1" i="1">
                                  <a:latin typeface="Cambria Math" panose="02040503050406030204" pitchFamily="18" charset="0"/>
                                </a:rPr>
                                <m:t>𝟏</m:t>
                              </m:r>
                            </m:e>
                          </m:d>
                        </m:e>
                      </m:nary>
                    </m:oMath>
                  </m:oMathPara>
                </a14:m>
                <a:endParaRPr b="1" dirty="0"/>
              </a:p>
              <a:p>
                <a:endParaRPr lang="en-US" dirty="0"/>
              </a:p>
            </p:txBody>
          </p:sp>
        </mc:Choice>
        <mc:Fallback xmlns="">
          <p:sp>
            <p:nvSpPr>
              <p:cNvPr id="9" name="TextBox 8">
                <a:extLst>
                  <a:ext uri="{FF2B5EF4-FFF2-40B4-BE49-F238E27FC236}">
                    <a16:creationId xmlns:a16="http://schemas.microsoft.com/office/drawing/2014/main" id="{0D4EAA9D-689B-1DBF-CCAA-1B0D7FA579C8}"/>
                  </a:ext>
                </a:extLst>
              </p:cNvPr>
              <p:cNvSpPr txBox="1">
                <a:spLocks noRot="1" noChangeAspect="1" noMove="1" noResize="1" noEditPoints="1" noAdjustHandles="1" noChangeArrowheads="1" noChangeShapeType="1" noTextEdit="1"/>
              </p:cNvSpPr>
              <p:nvPr/>
            </p:nvSpPr>
            <p:spPr>
              <a:xfrm>
                <a:off x="4193385" y="3384152"/>
                <a:ext cx="3672031" cy="776175"/>
              </a:xfrm>
              <a:prstGeom prst="rect">
                <a:avLst/>
              </a:prstGeom>
              <a:blipFill>
                <a:blip r:embed="rId5"/>
                <a:stretch>
                  <a:fillRect t="-96063" b="-102362"/>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D549BAE6-217F-A978-88D0-6D571C4CAF7D}"/>
              </a:ext>
            </a:extLst>
          </p:cNvPr>
          <p:cNvPicPr>
            <a:picLocks noChangeAspect="1"/>
          </p:cNvPicPr>
          <p:nvPr/>
        </p:nvPicPr>
        <p:blipFill>
          <a:blip r:embed="rId6"/>
          <a:stretch>
            <a:fillRect/>
          </a:stretch>
        </p:blipFill>
        <p:spPr>
          <a:xfrm>
            <a:off x="7944150" y="1702690"/>
            <a:ext cx="1198338" cy="786788"/>
          </a:xfrm>
          <a:prstGeom prst="rect">
            <a:avLst/>
          </a:prstGeom>
        </p:spPr>
      </p:pic>
      <p:pic>
        <p:nvPicPr>
          <p:cNvPr id="13" name="Picture 12">
            <a:extLst>
              <a:ext uri="{FF2B5EF4-FFF2-40B4-BE49-F238E27FC236}">
                <a16:creationId xmlns:a16="http://schemas.microsoft.com/office/drawing/2014/main" id="{BCA05A9B-AB5D-43AF-518F-D39CBA457031}"/>
              </a:ext>
            </a:extLst>
          </p:cNvPr>
          <p:cNvPicPr>
            <a:picLocks noChangeAspect="1"/>
          </p:cNvPicPr>
          <p:nvPr/>
        </p:nvPicPr>
        <p:blipFill>
          <a:blip r:embed="rId7"/>
          <a:stretch>
            <a:fillRect/>
          </a:stretch>
        </p:blipFill>
        <p:spPr>
          <a:xfrm>
            <a:off x="7961332" y="2436413"/>
            <a:ext cx="1228429" cy="823048"/>
          </a:xfrm>
          <a:prstGeom prst="rect">
            <a:avLst/>
          </a:prstGeom>
        </p:spPr>
      </p:pic>
      <p:pic>
        <p:nvPicPr>
          <p:cNvPr id="15" name="Picture 14">
            <a:extLst>
              <a:ext uri="{FF2B5EF4-FFF2-40B4-BE49-F238E27FC236}">
                <a16:creationId xmlns:a16="http://schemas.microsoft.com/office/drawing/2014/main" id="{11FEB373-81DA-1135-991E-6D79CCD87350}"/>
              </a:ext>
            </a:extLst>
          </p:cNvPr>
          <p:cNvPicPr>
            <a:picLocks noChangeAspect="1"/>
          </p:cNvPicPr>
          <p:nvPr/>
        </p:nvPicPr>
        <p:blipFill>
          <a:blip r:embed="rId8"/>
          <a:stretch>
            <a:fillRect/>
          </a:stretch>
        </p:blipFill>
        <p:spPr>
          <a:xfrm>
            <a:off x="7995668" y="3223201"/>
            <a:ext cx="1108604" cy="785261"/>
          </a:xfrm>
          <a:prstGeom prst="rect">
            <a:avLst/>
          </a:prstGeom>
        </p:spPr>
      </p:pic>
      <p:sp>
        <p:nvSpPr>
          <p:cNvPr id="16" name="TextBox 15">
            <a:extLst>
              <a:ext uri="{FF2B5EF4-FFF2-40B4-BE49-F238E27FC236}">
                <a16:creationId xmlns:a16="http://schemas.microsoft.com/office/drawing/2014/main" id="{86CD262C-CD5F-FD08-F181-D7FBC03CF610}"/>
              </a:ext>
            </a:extLst>
          </p:cNvPr>
          <p:cNvSpPr txBox="1"/>
          <p:nvPr/>
        </p:nvSpPr>
        <p:spPr>
          <a:xfrm>
            <a:off x="9070033" y="1690628"/>
            <a:ext cx="2675964" cy="307777"/>
          </a:xfrm>
          <a:prstGeom prst="rect">
            <a:avLst/>
          </a:prstGeom>
          <a:noFill/>
        </p:spPr>
        <p:txBody>
          <a:bodyPr wrap="square" rtlCol="0">
            <a:spAutoFit/>
          </a:bodyPr>
          <a:lstStyle/>
          <a:p>
            <a:r>
              <a:rPr lang="vi-VN" dirty="0"/>
              <a:t>Nhiễu Cộng Gaussian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CBE48E-DF1D-C3DB-AF70-90C1D4DC1DAB}"/>
                  </a:ext>
                </a:extLst>
              </p:cNvPr>
              <p:cNvSpPr txBox="1"/>
              <p:nvPr/>
            </p:nvSpPr>
            <p:spPr>
              <a:xfrm>
                <a:off x="8266530" y="1929875"/>
                <a:ext cx="3263521" cy="5793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1400" b="1"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𝑽</m:t>
                          </m:r>
                        </m:e>
                        <m:sub>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𝒊𝒋</m:t>
                          </m:r>
                        </m:sub>
                      </m:sSub>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m:t>
                      </m:r>
                      <m:sSub>
                        <m:sSubPr>
                          <m:ctrlP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d>
                            <m:dPr>
                              <m:ctrlP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ctrlPr>
                            </m:dPr>
                            <m:e>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𝑾𝑯</m:t>
                              </m:r>
                            </m:e>
                          </m:d>
                        </m:e>
                        <m:sub>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𝒊𝒋</m:t>
                          </m:r>
                        </m:sub>
                      </m:sSub>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m:t>
                      </m:r>
                      <m:sSub>
                        <m:sSubPr>
                          <m:ctrlP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𝝐</m:t>
                          </m:r>
                        </m:e>
                        <m:sub>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𝒊𝒋</m:t>
                          </m:r>
                        </m:sub>
                      </m:sSub>
                    </m:oMath>
                  </m:oMathPara>
                </a14:m>
                <a:endParaRPr kumimoji="0" lang="vi-VN" sz="1400" b="1" i="1" u="none" strike="noStrike" kern="0" cap="none" spc="0" normalizeH="0" baseline="0" noProof="0" dirty="0">
                  <a:ln>
                    <a:noFill/>
                  </a:ln>
                  <a:solidFill>
                    <a:srgbClr val="000000"/>
                  </a:solidFill>
                  <a:effectLst/>
                  <a:uLnTx/>
                  <a:uFillTx/>
                  <a:latin typeface="Cambria Math" panose="02040503050406030204" pitchFamily="18" charset="0"/>
                  <a:sym typeface="Arial"/>
                </a:endParaRPr>
              </a:p>
              <a:p>
                <a:pPr/>
                <a14:m>
                  <m:oMathPara xmlns:m="http://schemas.openxmlformats.org/officeDocument/2006/math">
                    <m:oMathParaPr>
                      <m:jc m:val="centerGroup"/>
                    </m:oMathParaPr>
                    <m:oMath xmlns:m="http://schemas.openxmlformats.org/officeDocument/2006/math">
                      <m:sSub>
                        <m:sSubPr>
                          <m:ctrlP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𝝐</m:t>
                          </m:r>
                        </m:e>
                        <m:sub>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𝒊𝒋</m:t>
                          </m:r>
                        </m:sub>
                      </m:sSub>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𝓝</m:t>
                      </m:r>
                      <m:d>
                        <m:dPr>
                          <m:ctrlP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ctrlPr>
                        </m:dPr>
                        <m:e>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𝟎</m:t>
                          </m:r>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m:t>
                          </m:r>
                          <m:sSup>
                            <m:sSupPr>
                              <m:ctrlP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ctrlPr>
                            </m:sSupPr>
                            <m:e>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𝝈</m:t>
                              </m:r>
                            </m:e>
                            <m:sup>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𝟐</m:t>
                              </m:r>
                            </m:sup>
                          </m:sSup>
                        </m:e>
                      </m:d>
                    </m:oMath>
                  </m:oMathPara>
                </a14:m>
                <a:endParaRPr lang="en-US" b="1" dirty="0"/>
              </a:p>
            </p:txBody>
          </p:sp>
        </mc:Choice>
        <mc:Fallback xmlns="">
          <p:sp>
            <p:nvSpPr>
              <p:cNvPr id="18" name="TextBox 17">
                <a:extLst>
                  <a:ext uri="{FF2B5EF4-FFF2-40B4-BE49-F238E27FC236}">
                    <a16:creationId xmlns:a16="http://schemas.microsoft.com/office/drawing/2014/main" id="{64CBE48E-DF1D-C3DB-AF70-90C1D4DC1DAB}"/>
                  </a:ext>
                </a:extLst>
              </p:cNvPr>
              <p:cNvSpPr txBox="1">
                <a:spLocks noRot="1" noChangeAspect="1" noMove="1" noResize="1" noEditPoints="1" noAdjustHandles="1" noChangeArrowheads="1" noChangeShapeType="1" noTextEdit="1"/>
              </p:cNvSpPr>
              <p:nvPr/>
            </p:nvSpPr>
            <p:spPr>
              <a:xfrm>
                <a:off x="8266530" y="1929875"/>
                <a:ext cx="3263521" cy="579389"/>
              </a:xfrm>
              <a:prstGeom prst="rect">
                <a:avLst/>
              </a:prstGeom>
              <a:blipFill>
                <a:blip r:embed="rId9"/>
                <a:stretch>
                  <a:fillRect b="-105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8C6AC4F2-52F6-5C5A-C794-3B711CC9495A}"/>
              </a:ext>
            </a:extLst>
          </p:cNvPr>
          <p:cNvSpPr txBox="1"/>
          <p:nvPr/>
        </p:nvSpPr>
        <p:spPr>
          <a:xfrm>
            <a:off x="9095295" y="2496962"/>
            <a:ext cx="1732663" cy="307777"/>
          </a:xfrm>
          <a:prstGeom prst="rect">
            <a:avLst/>
          </a:prstGeom>
          <a:noFill/>
        </p:spPr>
        <p:txBody>
          <a:bodyPr wrap="square" rtlCol="0">
            <a:spAutoFit/>
          </a:bodyPr>
          <a:lstStyle/>
          <a:p>
            <a:r>
              <a:rPr lang="vi-VN" dirty="0"/>
              <a:t>Phân Phối Poison</a:t>
            </a: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2C237C8-6119-BD9D-252D-B4E3FEE28258}"/>
                  </a:ext>
                </a:extLst>
              </p:cNvPr>
              <p:cNvSpPr txBox="1"/>
              <p:nvPr/>
            </p:nvSpPr>
            <p:spPr>
              <a:xfrm>
                <a:off x="8969898" y="2767754"/>
                <a:ext cx="2224968" cy="5378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𝒊𝒋</m:t>
                          </m:r>
                        </m:sub>
                      </m:sSub>
                      <m:r>
                        <a:rPr lang="en-US" b="1" i="1">
                          <a:latin typeface="Cambria Math" panose="02040503050406030204" pitchFamily="18" charset="0"/>
                        </a:rPr>
                        <m:t>∼</m:t>
                      </m:r>
                      <m:r>
                        <m:rPr>
                          <m:nor/>
                        </m:rPr>
                        <a:rPr lang="en-US" b="1" i="0">
                          <a:latin typeface="Cambria Math" panose="02040503050406030204" pitchFamily="18" charset="0"/>
                        </a:rPr>
                        <m:t>Poisson</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d>
                                <m:dPr>
                                  <m:ctrlPr>
                                    <a:rPr lang="en-US" b="1" i="1">
                                      <a:latin typeface="Cambria Math" panose="02040503050406030204" pitchFamily="18" charset="0"/>
                                    </a:rPr>
                                  </m:ctrlPr>
                                </m:dPr>
                                <m:e>
                                  <m:r>
                                    <a:rPr lang="en-US" b="1" i="1">
                                      <a:latin typeface="Cambria Math" panose="02040503050406030204" pitchFamily="18" charset="0"/>
                                    </a:rPr>
                                    <m:t>𝑾𝑯</m:t>
                                  </m:r>
                                </m:e>
                              </m:d>
                            </m:e>
                            <m:sub>
                              <m:r>
                                <a:rPr lang="en-US" b="1" i="1">
                                  <a:latin typeface="Cambria Math" panose="02040503050406030204" pitchFamily="18" charset="0"/>
                                </a:rPr>
                                <m:t>𝒊𝒋</m:t>
                              </m:r>
                            </m:sub>
                          </m:sSub>
                        </m:e>
                      </m:d>
                    </m:oMath>
                  </m:oMathPara>
                </a14:m>
                <a:endParaRPr b="1" dirty="0"/>
              </a:p>
              <a:p>
                <a:endParaRPr lang="en-US" dirty="0"/>
              </a:p>
            </p:txBody>
          </p:sp>
        </mc:Choice>
        <mc:Fallback xmlns="">
          <p:sp>
            <p:nvSpPr>
              <p:cNvPr id="20" name="TextBox 19">
                <a:extLst>
                  <a:ext uri="{FF2B5EF4-FFF2-40B4-BE49-F238E27FC236}">
                    <a16:creationId xmlns:a16="http://schemas.microsoft.com/office/drawing/2014/main" id="{72C237C8-6119-BD9D-252D-B4E3FEE28258}"/>
                  </a:ext>
                </a:extLst>
              </p:cNvPr>
              <p:cNvSpPr txBox="1">
                <a:spLocks noRot="1" noChangeAspect="1" noMove="1" noResize="1" noEditPoints="1" noAdjustHandles="1" noChangeArrowheads="1" noChangeShapeType="1" noTextEdit="1"/>
              </p:cNvSpPr>
              <p:nvPr/>
            </p:nvSpPr>
            <p:spPr>
              <a:xfrm>
                <a:off x="8969898" y="2767754"/>
                <a:ext cx="2224968" cy="537840"/>
              </a:xfrm>
              <a:prstGeom prst="rect">
                <a:avLst/>
              </a:prstGeom>
              <a:blipFill>
                <a:blip r:embed="rId10"/>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649DECC-C562-1335-D24F-2E1C330A882E}"/>
              </a:ext>
            </a:extLst>
          </p:cNvPr>
          <p:cNvSpPr txBox="1"/>
          <p:nvPr/>
        </p:nvSpPr>
        <p:spPr>
          <a:xfrm>
            <a:off x="9104272" y="3277489"/>
            <a:ext cx="1879176" cy="307777"/>
          </a:xfrm>
          <a:prstGeom prst="rect">
            <a:avLst/>
          </a:prstGeom>
          <a:noFill/>
        </p:spPr>
        <p:txBody>
          <a:bodyPr wrap="square" rtlCol="0">
            <a:spAutoFit/>
          </a:bodyPr>
          <a:lstStyle/>
          <a:p>
            <a:r>
              <a:rPr lang="vi-VN" dirty="0"/>
              <a:t>Nhiễu Nhân Gamma</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7A6396C-8503-58C5-6418-5C71E6F2C575}"/>
                  </a:ext>
                </a:extLst>
              </p:cNvPr>
              <p:cNvSpPr txBox="1"/>
              <p:nvPr/>
            </p:nvSpPr>
            <p:spPr>
              <a:xfrm>
                <a:off x="8229239" y="3554878"/>
                <a:ext cx="3338101" cy="6809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𝒊𝒋</m:t>
                          </m:r>
                        </m:sub>
                      </m:sSub>
                      <m:r>
                        <a:rPr lang="en-US" b="1" i="1">
                          <a:latin typeface="Cambria Math" panose="02040503050406030204" pitchFamily="18" charset="0"/>
                        </a:rPr>
                        <m:t>=</m:t>
                      </m:r>
                      <m:sSub>
                        <m:sSubPr>
                          <m:ctrlPr>
                            <a:rPr lang="en-US" b="1" i="1">
                              <a:latin typeface="Cambria Math" panose="02040503050406030204" pitchFamily="18" charset="0"/>
                            </a:rPr>
                          </m:ctrlPr>
                        </m:sSubPr>
                        <m:e>
                          <m:d>
                            <m:dPr>
                              <m:ctrlPr>
                                <a:rPr lang="en-US" b="1" i="1">
                                  <a:latin typeface="Cambria Math" panose="02040503050406030204" pitchFamily="18" charset="0"/>
                                </a:rPr>
                              </m:ctrlPr>
                            </m:dPr>
                            <m:e>
                              <m:r>
                                <a:rPr lang="en-US" b="1" i="1">
                                  <a:latin typeface="Cambria Math" panose="02040503050406030204" pitchFamily="18" charset="0"/>
                                </a:rPr>
                                <m:t>𝑾𝑯</m:t>
                              </m:r>
                            </m:e>
                          </m:d>
                        </m:e>
                        <m:sub>
                          <m:r>
                            <a:rPr lang="en-US" b="1" i="1">
                              <a:latin typeface="Cambria Math" panose="02040503050406030204" pitchFamily="18" charset="0"/>
                            </a:rPr>
                            <m:t>𝒊𝒋</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𝝐</m:t>
                          </m:r>
                        </m:e>
                        <m:sub>
                          <m:r>
                            <a:rPr lang="en-US" b="1" i="1">
                              <a:latin typeface="Cambria Math" panose="02040503050406030204" pitchFamily="18" charset="0"/>
                            </a:rPr>
                            <m:t>𝒊𝒋</m:t>
                          </m:r>
                        </m:sub>
                      </m:sSub>
                      <m:r>
                        <a:rPr lang="en-US" b="1" i="1">
                          <a:latin typeface="Cambria Math" panose="02040503050406030204" pitchFamily="18" charset="0"/>
                        </a:rPr>
                        <m:t>,</m:t>
                      </m:r>
                      <m:r>
                        <a:rPr lang="vi-VN" b="1" i="1" smtClean="0">
                          <a:latin typeface="Cambria Math" panose="02040503050406030204" pitchFamily="18" charset="0"/>
                        </a:rPr>
                        <m:t> </m:t>
                      </m:r>
                    </m:oMath>
                  </m:oMathPara>
                </a14:m>
                <a:endParaRPr lang="vi-VN"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𝝐</m:t>
                          </m:r>
                        </m:e>
                        <m:sub>
                          <m:r>
                            <a:rPr lang="en-US" b="1" i="1">
                              <a:latin typeface="Cambria Math" panose="02040503050406030204" pitchFamily="18" charset="0"/>
                            </a:rPr>
                            <m:t>𝒊𝒋</m:t>
                          </m:r>
                        </m:sub>
                      </m:sSub>
                      <m:r>
                        <a:rPr lang="en-US" b="1" i="1">
                          <a:latin typeface="Cambria Math" panose="02040503050406030204" pitchFamily="18" charset="0"/>
                        </a:rPr>
                        <m:t>∼</m:t>
                      </m:r>
                      <m:r>
                        <m:rPr>
                          <m:nor/>
                        </m:rPr>
                        <a:rPr lang="en-US" b="1" i="0">
                          <a:latin typeface="Cambria Math" panose="02040503050406030204" pitchFamily="18" charset="0"/>
                        </a:rPr>
                        <m:t>Gamma</m:t>
                      </m:r>
                      <m:d>
                        <m:dPr>
                          <m:ctrlPr>
                            <a:rPr lang="en-US" b="1" i="1">
                              <a:latin typeface="Cambria Math" panose="02040503050406030204" pitchFamily="18" charset="0"/>
                            </a:rPr>
                          </m:ctrlPr>
                        </m:dPr>
                        <m:e>
                          <m:r>
                            <a:rPr lang="en-US" b="1" i="1">
                              <a:latin typeface="Cambria Math" panose="02040503050406030204" pitchFamily="18" charset="0"/>
                            </a:rPr>
                            <m:t>𝜶</m:t>
                          </m:r>
                          <m:r>
                            <a:rPr lang="en-US" b="1" i="1">
                              <a:latin typeface="Cambria Math" panose="02040503050406030204" pitchFamily="18" charset="0"/>
                            </a:rPr>
                            <m:t>,</m:t>
                          </m:r>
                          <m:r>
                            <a:rPr lang="en-US" b="1" i="1">
                              <a:latin typeface="Cambria Math" panose="02040503050406030204" pitchFamily="18" charset="0"/>
                            </a:rPr>
                            <m:t>𝜷</m:t>
                          </m:r>
                        </m:e>
                      </m:d>
                    </m:oMath>
                  </m:oMathPara>
                </a14:m>
                <a:endParaRPr lang="vi-VN" b="1" i="1" dirty="0">
                  <a:latin typeface="Cambria Math" panose="02040503050406030204" pitchFamily="18" charset="0"/>
                </a:endParaRPr>
              </a:p>
              <a:p>
                <a:endParaRPr lang="en-US" dirty="0"/>
              </a:p>
            </p:txBody>
          </p:sp>
        </mc:Choice>
        <mc:Fallback xmlns="">
          <p:sp>
            <p:nvSpPr>
              <p:cNvPr id="22" name="TextBox 21">
                <a:extLst>
                  <a:ext uri="{FF2B5EF4-FFF2-40B4-BE49-F238E27FC236}">
                    <a16:creationId xmlns:a16="http://schemas.microsoft.com/office/drawing/2014/main" id="{87A6396C-8503-58C5-6418-5C71E6F2C575}"/>
                  </a:ext>
                </a:extLst>
              </p:cNvPr>
              <p:cNvSpPr txBox="1">
                <a:spLocks noRot="1" noChangeAspect="1" noMove="1" noResize="1" noEditPoints="1" noAdjustHandles="1" noChangeArrowheads="1" noChangeShapeType="1" noTextEdit="1"/>
              </p:cNvSpPr>
              <p:nvPr/>
            </p:nvSpPr>
            <p:spPr>
              <a:xfrm>
                <a:off x="8229239" y="3554878"/>
                <a:ext cx="3338101" cy="680956"/>
              </a:xfrm>
              <a:prstGeom prst="rect">
                <a:avLst/>
              </a:prstGeom>
              <a:blipFill>
                <a:blip r:embed="rId11"/>
                <a:stretch>
                  <a:fillRect/>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C08D4F13-15D6-6033-9C59-93F73826E774}"/>
              </a:ext>
            </a:extLst>
          </p:cNvPr>
          <p:cNvSpPr/>
          <p:nvPr/>
        </p:nvSpPr>
        <p:spPr>
          <a:xfrm>
            <a:off x="433476" y="4048554"/>
            <a:ext cx="11312521" cy="407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2000" dirty="0"/>
              <a:t>Minh Họa Hình Dáng Hàm Phạt (Penalty Function Shape)</a:t>
            </a:r>
            <a:endParaRPr lang="en-US" sz="2000" dirty="0"/>
          </a:p>
        </p:txBody>
      </p:sp>
      <p:pic>
        <p:nvPicPr>
          <p:cNvPr id="12" name="Picture 11">
            <a:extLst>
              <a:ext uri="{FF2B5EF4-FFF2-40B4-BE49-F238E27FC236}">
                <a16:creationId xmlns:a16="http://schemas.microsoft.com/office/drawing/2014/main" id="{49906562-8D98-2B8A-0D9E-DE8623E0915F}"/>
              </a:ext>
            </a:extLst>
          </p:cNvPr>
          <p:cNvPicPr>
            <a:picLocks noChangeAspect="1"/>
          </p:cNvPicPr>
          <p:nvPr/>
        </p:nvPicPr>
        <p:blipFill>
          <a:blip r:embed="rId12"/>
          <a:stretch>
            <a:fillRect/>
          </a:stretch>
        </p:blipFill>
        <p:spPr>
          <a:xfrm>
            <a:off x="520051" y="4535422"/>
            <a:ext cx="3413204" cy="2362116"/>
          </a:xfrm>
          <a:prstGeom prst="rect">
            <a:avLst/>
          </a:prstGeom>
        </p:spPr>
      </p:pic>
      <p:pic>
        <p:nvPicPr>
          <p:cNvPr id="17" name="Picture 16">
            <a:extLst>
              <a:ext uri="{FF2B5EF4-FFF2-40B4-BE49-F238E27FC236}">
                <a16:creationId xmlns:a16="http://schemas.microsoft.com/office/drawing/2014/main" id="{B053682B-A8A1-BDC8-5F30-0B0BF22AA597}"/>
              </a:ext>
            </a:extLst>
          </p:cNvPr>
          <p:cNvPicPr>
            <a:picLocks noChangeAspect="1"/>
          </p:cNvPicPr>
          <p:nvPr/>
        </p:nvPicPr>
        <p:blipFill>
          <a:blip r:embed="rId13"/>
          <a:stretch>
            <a:fillRect/>
          </a:stretch>
        </p:blipFill>
        <p:spPr>
          <a:xfrm>
            <a:off x="4316444" y="4535422"/>
            <a:ext cx="3356546" cy="2362116"/>
          </a:xfrm>
          <a:prstGeom prst="rect">
            <a:avLst/>
          </a:prstGeom>
        </p:spPr>
      </p:pic>
      <p:pic>
        <p:nvPicPr>
          <p:cNvPr id="25" name="Picture 24">
            <a:extLst>
              <a:ext uri="{FF2B5EF4-FFF2-40B4-BE49-F238E27FC236}">
                <a16:creationId xmlns:a16="http://schemas.microsoft.com/office/drawing/2014/main" id="{F8D300EA-C921-866E-56E6-BC0A1D63E604}"/>
              </a:ext>
            </a:extLst>
          </p:cNvPr>
          <p:cNvPicPr>
            <a:picLocks noChangeAspect="1"/>
          </p:cNvPicPr>
          <p:nvPr/>
        </p:nvPicPr>
        <p:blipFill>
          <a:blip r:embed="rId14"/>
          <a:stretch>
            <a:fillRect/>
          </a:stretch>
        </p:blipFill>
        <p:spPr>
          <a:xfrm>
            <a:off x="8056179" y="4531051"/>
            <a:ext cx="3413204" cy="2358876"/>
          </a:xfrm>
          <a:prstGeom prst="rect">
            <a:avLst/>
          </a:prstGeom>
        </p:spPr>
      </p:pic>
    </p:spTree>
    <p:extLst>
      <p:ext uri="{BB962C8B-B14F-4D97-AF65-F5344CB8AC3E}">
        <p14:creationId xmlns:p14="http://schemas.microsoft.com/office/powerpoint/2010/main" val="20330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6" grpId="0"/>
      <p:bldP spid="18" grpId="0"/>
      <p:bldP spid="19" grpId="0"/>
      <p:bldP spid="20" grpId="0"/>
      <p:bldP spid="21" grpId="0"/>
      <p:bldP spid="22" grpId="0"/>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C1BAFE27-D7FB-2234-E12A-644CDE5FE7C8}"/>
            </a:ext>
          </a:extLst>
        </p:cNvPr>
        <p:cNvGrpSpPr/>
        <p:nvPr/>
      </p:nvGrpSpPr>
      <p:grpSpPr>
        <a:xfrm>
          <a:off x="0" y="0"/>
          <a:ext cx="0" cy="0"/>
          <a:chOff x="0" y="0"/>
          <a:chExt cx="0" cy="0"/>
        </a:xfrm>
      </p:grpSpPr>
      <p:sp>
        <p:nvSpPr>
          <p:cNvPr id="363" name="Google Shape;363;p4">
            <a:extLst>
              <a:ext uri="{FF2B5EF4-FFF2-40B4-BE49-F238E27FC236}">
                <a16:creationId xmlns:a16="http://schemas.microsoft.com/office/drawing/2014/main" id="{5BD8853D-B8F7-38DB-DE99-8963770FAE6A}"/>
              </a:ext>
            </a:extLst>
          </p:cNvPr>
          <p:cNvSpPr txBox="1">
            <a:spLocks noGrp="1"/>
          </p:cNvSpPr>
          <p:nvPr>
            <p:ph type="body" idx="1"/>
          </p:nvPr>
        </p:nvSpPr>
        <p:spPr>
          <a:xfrm>
            <a:off x="1470929" y="2095027"/>
            <a:ext cx="10511805" cy="884656"/>
          </a:xfrm>
          <a:prstGeom prst="rect">
            <a:avLst/>
          </a:prstGeom>
          <a:noFill/>
          <a:ln>
            <a:noFill/>
          </a:ln>
        </p:spPr>
        <p:txBody>
          <a:bodyPr spcFirstLastPara="1" wrap="square" lIns="91425" tIns="45700" rIns="91425" bIns="45700" anchor="ctr" anchorCtr="0">
            <a:normAutofit fontScale="85000" lnSpcReduction="10000"/>
          </a:bodyPr>
          <a:lstStyle/>
          <a:p>
            <a:pPr marL="0" lvl="0" indent="0" algn="l" rtl="0">
              <a:lnSpc>
                <a:spcPct val="90000"/>
              </a:lnSpc>
              <a:spcBef>
                <a:spcPts val="0"/>
              </a:spcBef>
              <a:spcAft>
                <a:spcPts val="0"/>
              </a:spcAft>
              <a:buClr>
                <a:srgbClr val="00F7FF"/>
              </a:buClr>
              <a:buSzPts val="4400"/>
              <a:buNone/>
            </a:pPr>
            <a:r>
              <a:rPr lang="vi-VN" dirty="0"/>
              <a:t>3. CHỨNG MINH &amp; TRIỂN KHAI THUẬT TOÁN  </a:t>
            </a:r>
            <a:endParaRPr dirty="0"/>
          </a:p>
        </p:txBody>
      </p:sp>
      <p:sp>
        <p:nvSpPr>
          <p:cNvPr id="364" name="Google Shape;364;p4">
            <a:extLst>
              <a:ext uri="{FF2B5EF4-FFF2-40B4-BE49-F238E27FC236}">
                <a16:creationId xmlns:a16="http://schemas.microsoft.com/office/drawing/2014/main" id="{BA414BAE-F815-35BB-F600-573B3677C4FF}"/>
              </a:ext>
            </a:extLst>
          </p:cNvPr>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vi-VN" dirty="0"/>
              <a:t>Từ GD Đến MUR, Triển Khai Code &amp; Thách Thức Kĩ Thuật</a:t>
            </a:r>
            <a:endParaRPr dirty="0"/>
          </a:p>
        </p:txBody>
      </p:sp>
      <p:sp>
        <p:nvSpPr>
          <p:cNvPr id="367" name="Google Shape;367;p4">
            <a:extLst>
              <a:ext uri="{FF2B5EF4-FFF2-40B4-BE49-F238E27FC236}">
                <a16:creationId xmlns:a16="http://schemas.microsoft.com/office/drawing/2014/main" id="{D8BD3F2E-68E9-CEBE-ADF9-940CF86C2C69}"/>
              </a:ext>
            </a:extLst>
          </p:cNvPr>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68" name="Google Shape;368;p4">
            <a:extLst>
              <a:ext uri="{FF2B5EF4-FFF2-40B4-BE49-F238E27FC236}">
                <a16:creationId xmlns:a16="http://schemas.microsoft.com/office/drawing/2014/main" id="{C5D7FC3D-5A4E-962B-D1E6-27E47BB91E1A}"/>
              </a:ext>
            </a:extLst>
          </p:cNvPr>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13</a:t>
            </a:fld>
            <a:endParaRPr/>
          </a:p>
        </p:txBody>
      </p:sp>
    </p:spTree>
    <p:extLst>
      <p:ext uri="{BB962C8B-B14F-4D97-AF65-F5344CB8AC3E}">
        <p14:creationId xmlns:p14="http://schemas.microsoft.com/office/powerpoint/2010/main" val="379275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9554F0E7-EFF9-4357-A055-1991A9EB9542}"/>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EDD8B052-68DB-DDA6-C9BE-F2C85852A598}"/>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vi-VN" dirty="0"/>
              <a:t>Gradient Descent &amp; Vấn Đề </a:t>
            </a:r>
            <a:endParaRPr dirty="0"/>
          </a:p>
        </p:txBody>
      </p:sp>
      <p:sp>
        <p:nvSpPr>
          <p:cNvPr id="375" name="Google Shape;375;p5">
            <a:extLst>
              <a:ext uri="{FF2B5EF4-FFF2-40B4-BE49-F238E27FC236}">
                <a16:creationId xmlns:a16="http://schemas.microsoft.com/office/drawing/2014/main" id="{AE419DC5-827A-AB3E-7DE9-8060ECB59B4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85DC4BE1-3EAF-F58D-77A4-4E7FBC352A8F}"/>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14</a:t>
            </a:fld>
            <a:endParaRPr/>
          </a:p>
        </p:txBody>
      </p:sp>
      <p:cxnSp>
        <p:nvCxnSpPr>
          <p:cNvPr id="18" name="Straight Connector 17">
            <a:extLst>
              <a:ext uri="{FF2B5EF4-FFF2-40B4-BE49-F238E27FC236}">
                <a16:creationId xmlns:a16="http://schemas.microsoft.com/office/drawing/2014/main" id="{B82B06E0-23AE-1839-D9CC-B7EEC0DD76F9}"/>
              </a:ext>
            </a:extLst>
          </p:cNvPr>
          <p:cNvCxnSpPr>
            <a:cxnSpLocks/>
          </p:cNvCxnSpPr>
          <p:nvPr/>
        </p:nvCxnSpPr>
        <p:spPr>
          <a:xfrm>
            <a:off x="6096000" y="1151001"/>
            <a:ext cx="0" cy="4991449"/>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F43A55B-DB43-1BCB-8B65-DEC4BD37990E}"/>
              </a:ext>
            </a:extLst>
          </p:cNvPr>
          <p:cNvGrpSpPr/>
          <p:nvPr/>
        </p:nvGrpSpPr>
        <p:grpSpPr>
          <a:xfrm>
            <a:off x="4768727" y="1101580"/>
            <a:ext cx="8052937" cy="4410932"/>
            <a:chOff x="4768727" y="1101580"/>
            <a:chExt cx="8052937" cy="4410932"/>
          </a:xfrm>
        </p:grpSpPr>
        <p:pic>
          <p:nvPicPr>
            <p:cNvPr id="11" name="Picture 10">
              <a:extLst>
                <a:ext uri="{FF2B5EF4-FFF2-40B4-BE49-F238E27FC236}">
                  <a16:creationId xmlns:a16="http://schemas.microsoft.com/office/drawing/2014/main" id="{3A64CD9A-568B-7A7D-DF8F-702DA44586A5}"/>
                </a:ext>
              </a:extLst>
            </p:cNvPr>
            <p:cNvPicPr>
              <a:picLocks noChangeAspect="1"/>
            </p:cNvPicPr>
            <p:nvPr/>
          </p:nvPicPr>
          <p:blipFill>
            <a:blip r:embed="rId3"/>
            <a:stretch>
              <a:fillRect/>
            </a:stretch>
          </p:blipFill>
          <p:spPr>
            <a:xfrm>
              <a:off x="4768727" y="2052265"/>
              <a:ext cx="8052937" cy="3460247"/>
            </a:xfrm>
            <a:prstGeom prst="rect">
              <a:avLst/>
            </a:prstGeom>
          </p:spPr>
        </p:pic>
        <p:sp>
          <p:nvSpPr>
            <p:cNvPr id="3" name="TextBox 2">
              <a:extLst>
                <a:ext uri="{FF2B5EF4-FFF2-40B4-BE49-F238E27FC236}">
                  <a16:creationId xmlns:a16="http://schemas.microsoft.com/office/drawing/2014/main" id="{F437D460-C60C-6C32-1955-2CBE44FB829C}"/>
                </a:ext>
              </a:extLst>
            </p:cNvPr>
            <p:cNvSpPr txBox="1"/>
            <p:nvPr/>
          </p:nvSpPr>
          <p:spPr>
            <a:xfrm>
              <a:off x="6199143" y="1101580"/>
              <a:ext cx="6123023" cy="723275"/>
            </a:xfrm>
            <a:prstGeom prst="rect">
              <a:avLst/>
            </a:prstGeom>
            <a:noFill/>
          </p:spPr>
          <p:txBody>
            <a:bodyPr wrap="square" rtlCol="0">
              <a:spAutoFit/>
            </a:bodyPr>
            <a:lstStyle/>
            <a:p>
              <a:r>
                <a:rPr lang="vi-VN" sz="2100" dirty="0">
                  <a:solidFill>
                    <a:srgbClr val="FF0000"/>
                  </a:solidFill>
                </a:rPr>
                <a:t>2. Cách Khắc Phục:</a:t>
              </a:r>
            </a:p>
            <a:p>
              <a:pPr marL="342900" indent="-342900">
                <a:buFont typeface="Wingdings" panose="05000000000000000000" pitchFamily="2" charset="2"/>
                <a:buChar char="Ø"/>
              </a:pPr>
              <a:r>
                <a:rPr lang="vi-VN" sz="2000" dirty="0"/>
                <a:t>Sử dụng phép chiếu Projected Gradient Descent:</a:t>
              </a:r>
              <a:endParaRPr lang="en-US" sz="2000" dirty="0"/>
            </a:p>
          </p:txBody>
        </p:sp>
      </p:grpSp>
      <p:grpSp>
        <p:nvGrpSpPr>
          <p:cNvPr id="2" name="Group 1">
            <a:extLst>
              <a:ext uri="{FF2B5EF4-FFF2-40B4-BE49-F238E27FC236}">
                <a16:creationId xmlns:a16="http://schemas.microsoft.com/office/drawing/2014/main" id="{127C8E02-84DF-9753-3EAF-A044CE3CCF21}"/>
              </a:ext>
            </a:extLst>
          </p:cNvPr>
          <p:cNvGrpSpPr/>
          <p:nvPr/>
        </p:nvGrpSpPr>
        <p:grpSpPr>
          <a:xfrm>
            <a:off x="480717" y="1108940"/>
            <a:ext cx="6554237" cy="4432707"/>
            <a:chOff x="480717" y="1108940"/>
            <a:chExt cx="6554237" cy="4432707"/>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E13260-0EDC-7171-14DA-7692A5DC6084}"/>
                    </a:ext>
                  </a:extLst>
                </p:cNvPr>
                <p:cNvSpPr txBox="1"/>
                <p:nvPr/>
              </p:nvSpPr>
              <p:spPr>
                <a:xfrm>
                  <a:off x="566919" y="1108940"/>
                  <a:ext cx="6468035" cy="1054519"/>
                </a:xfrm>
                <a:prstGeom prst="rect">
                  <a:avLst/>
                </a:prstGeom>
                <a:noFill/>
              </p:spPr>
              <p:txBody>
                <a:bodyPr wrap="square" rtlCol="0">
                  <a:spAutoFit/>
                </a:bodyPr>
                <a:lstStyle/>
                <a:p>
                  <a:r>
                    <a:rPr lang="vi-VN" sz="2100" dirty="0">
                      <a:solidFill>
                        <a:srgbClr val="FF0000"/>
                      </a:solidFill>
                    </a:rPr>
                    <a:t>1. Gradient Decent &amp; Vấn Đề:</a:t>
                  </a:r>
                </a:p>
                <a:p>
                  <a:pPr/>
                  <a14:m>
                    <m:oMathPara xmlns:m="http://schemas.openxmlformats.org/officeDocument/2006/math">
                      <m:oMathParaPr>
                        <m:jc m:val="centerGroup"/>
                      </m:oMathParaPr>
                      <m:oMath xmlns:m="http://schemas.openxmlformats.org/officeDocument/2006/math">
                        <m:sSub>
                          <m:sSubPr>
                            <m:ctrlPr>
                              <a:rPr lang="pt-BR" sz="2000" b="1" i="1" smtClean="0">
                                <a:solidFill>
                                  <a:srgbClr val="000000"/>
                                </a:solidFill>
                                <a:latin typeface="Cambria Math" panose="02040503050406030204" pitchFamily="18" charset="0"/>
                              </a:rPr>
                            </m:ctrlPr>
                          </m:sSubPr>
                          <m:e>
                            <m:r>
                              <a:rPr lang="pt-BR" sz="2000" b="1" i="1">
                                <a:solidFill>
                                  <a:srgbClr val="000000"/>
                                </a:solidFill>
                                <a:latin typeface="Cambria Math" panose="02040503050406030204" pitchFamily="18" charset="0"/>
                              </a:rPr>
                              <m:t>𝑯</m:t>
                            </m:r>
                          </m:e>
                          <m:sub>
                            <m:r>
                              <m:rPr>
                                <m:nor/>
                              </m:rPr>
                              <a:rPr lang="pt-BR" sz="2000" b="1" i="0">
                                <a:solidFill>
                                  <a:srgbClr val="000000"/>
                                </a:solidFill>
                                <a:latin typeface="Cambria Math" panose="02040503050406030204" pitchFamily="18" charset="0"/>
                              </a:rPr>
                              <m:t>new</m:t>
                            </m:r>
                          </m:sub>
                        </m:sSub>
                        <m:r>
                          <a:rPr lang="pt-BR" sz="2000" b="1" i="1">
                            <a:solidFill>
                              <a:srgbClr val="000000"/>
                            </a:solidFill>
                            <a:latin typeface="Cambria Math" panose="02040503050406030204" pitchFamily="18" charset="0"/>
                          </a:rPr>
                          <m:t>=</m:t>
                        </m:r>
                        <m:sSub>
                          <m:sSubPr>
                            <m:ctrlPr>
                              <a:rPr lang="pt-BR" sz="2000" b="1" i="1">
                                <a:solidFill>
                                  <a:srgbClr val="000000"/>
                                </a:solidFill>
                                <a:latin typeface="Cambria Math" panose="02040503050406030204" pitchFamily="18" charset="0"/>
                              </a:rPr>
                            </m:ctrlPr>
                          </m:sSubPr>
                          <m:e>
                            <m:r>
                              <a:rPr lang="pt-BR" sz="2000" b="1" i="1">
                                <a:solidFill>
                                  <a:srgbClr val="000000"/>
                                </a:solidFill>
                                <a:latin typeface="Cambria Math" panose="02040503050406030204" pitchFamily="18" charset="0"/>
                              </a:rPr>
                              <m:t>𝑯</m:t>
                            </m:r>
                          </m:e>
                          <m:sub>
                            <m:r>
                              <m:rPr>
                                <m:nor/>
                              </m:rPr>
                              <a:rPr lang="pt-BR" sz="2000" b="1" i="0">
                                <a:solidFill>
                                  <a:srgbClr val="000000"/>
                                </a:solidFill>
                                <a:latin typeface="Cambria Math" panose="02040503050406030204" pitchFamily="18" charset="0"/>
                              </a:rPr>
                              <m:t>old</m:t>
                            </m:r>
                          </m:sub>
                        </m:sSub>
                        <m:r>
                          <a:rPr lang="pt-BR" sz="2000" b="1" i="1">
                            <a:solidFill>
                              <a:srgbClr val="000000"/>
                            </a:solidFill>
                            <a:latin typeface="Cambria Math" panose="02040503050406030204" pitchFamily="18" charset="0"/>
                          </a:rPr>
                          <m:t>−</m:t>
                        </m:r>
                        <m:r>
                          <a:rPr lang="pt-BR" sz="2000" b="1" i="1">
                            <a:solidFill>
                              <a:srgbClr val="000000"/>
                            </a:solidFill>
                            <a:latin typeface="Cambria Math" panose="02040503050406030204" pitchFamily="18" charset="0"/>
                          </a:rPr>
                          <m:t>𝜼</m:t>
                        </m:r>
                        <m:r>
                          <a:rPr lang="pt-BR" sz="2000" b="1" i="1">
                            <a:solidFill>
                              <a:srgbClr val="000000"/>
                            </a:solidFill>
                            <a:latin typeface="Cambria Math" panose="02040503050406030204" pitchFamily="18" charset="0"/>
                          </a:rPr>
                          <m:t> </m:t>
                        </m:r>
                        <m:sSub>
                          <m:sSubPr>
                            <m:ctrlPr>
                              <a:rPr lang="pt-BR" sz="2000" b="1" i="1">
                                <a:solidFill>
                                  <a:srgbClr val="000000"/>
                                </a:solidFill>
                                <a:latin typeface="Cambria Math" panose="02040503050406030204" pitchFamily="18" charset="0"/>
                              </a:rPr>
                            </m:ctrlPr>
                          </m:sSubPr>
                          <m:e>
                            <m:r>
                              <a:rPr lang="pt-BR" sz="2000" b="1" i="0">
                                <a:solidFill>
                                  <a:srgbClr val="000000"/>
                                </a:solidFill>
                                <a:latin typeface="Cambria Math" panose="02040503050406030204" pitchFamily="18" charset="0"/>
                              </a:rPr>
                              <m:t>𝛁</m:t>
                            </m:r>
                          </m:e>
                          <m:sub>
                            <m:r>
                              <a:rPr lang="pt-BR" sz="2000" b="1" i="1">
                                <a:solidFill>
                                  <a:srgbClr val="000000"/>
                                </a:solidFill>
                                <a:latin typeface="Cambria Math" panose="02040503050406030204" pitchFamily="18" charset="0"/>
                              </a:rPr>
                              <m:t>𝑯</m:t>
                            </m:r>
                          </m:sub>
                        </m:sSub>
                        <m:r>
                          <a:rPr lang="pt-BR" sz="2000" b="1" i="1">
                            <a:solidFill>
                              <a:srgbClr val="000000"/>
                            </a:solidFill>
                            <a:latin typeface="Cambria Math" panose="02040503050406030204" pitchFamily="18" charset="0"/>
                          </a:rPr>
                          <m:t>𝑱</m:t>
                        </m:r>
                      </m:oMath>
                    </m:oMathPara>
                  </a14:m>
                  <a:endParaRPr lang="vi-VN" sz="2000" dirty="0">
                    <a:solidFill>
                      <a:srgbClr val="FF0000"/>
                    </a:solidFill>
                  </a:endParaRPr>
                </a:p>
                <a:p>
                  <a:pPr marL="342900" indent="-342900">
                    <a:buFont typeface="Wingdings" panose="05000000000000000000" pitchFamily="2" charset="2"/>
                    <a:buChar char="Ø"/>
                  </a:pPr>
                  <a:r>
                    <a:rPr lang="vi-VN" sz="2000" dirty="0"/>
                    <a:t>Có thể làm </a:t>
                  </a:r>
                  <a:r>
                    <a:rPr lang="vi-VN" sz="2000" b="1" dirty="0"/>
                    <a:t>H</a:t>
                  </a:r>
                  <a:r>
                    <a:rPr lang="vi-VN" sz="2000" dirty="0"/>
                    <a:t> âm, vi phạm ràng buộc </a:t>
                  </a:r>
                  <a:r>
                    <a:rPr lang="vi-VN" sz="2000" b="1" dirty="0"/>
                    <a:t>H &gt;= 0</a:t>
                  </a:r>
                  <a:endParaRPr lang="en-US" sz="2000" b="1" dirty="0"/>
                </a:p>
              </p:txBody>
            </p:sp>
          </mc:Choice>
          <mc:Fallback xmlns="">
            <p:sp>
              <p:nvSpPr>
                <p:cNvPr id="4" name="TextBox 3">
                  <a:extLst>
                    <a:ext uri="{FF2B5EF4-FFF2-40B4-BE49-F238E27FC236}">
                      <a16:creationId xmlns:a16="http://schemas.microsoft.com/office/drawing/2014/main" id="{CCE13260-0EDC-7171-14DA-7692A5DC6084}"/>
                    </a:ext>
                  </a:extLst>
                </p:cNvPr>
                <p:cNvSpPr txBox="1">
                  <a:spLocks noRot="1" noChangeAspect="1" noMove="1" noResize="1" noEditPoints="1" noAdjustHandles="1" noChangeArrowheads="1" noChangeShapeType="1" noTextEdit="1"/>
                </p:cNvSpPr>
                <p:nvPr/>
              </p:nvSpPr>
              <p:spPr>
                <a:xfrm>
                  <a:off x="566919" y="1108940"/>
                  <a:ext cx="6468035" cy="1054519"/>
                </a:xfrm>
                <a:prstGeom prst="rect">
                  <a:avLst/>
                </a:prstGeom>
                <a:blipFill>
                  <a:blip r:embed="rId4"/>
                  <a:stretch>
                    <a:fillRect l="-1131" t="-3468" b="-9827"/>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0E53EC5A-E4CE-C9FF-BE16-D3989CFE5473}"/>
                </a:ext>
              </a:extLst>
            </p:cNvPr>
            <p:cNvPicPr>
              <a:picLocks noChangeAspect="1"/>
            </p:cNvPicPr>
            <p:nvPr/>
          </p:nvPicPr>
          <p:blipFill>
            <a:blip r:embed="rId5"/>
            <a:stretch>
              <a:fillRect/>
            </a:stretch>
          </p:blipFill>
          <p:spPr>
            <a:xfrm>
              <a:off x="480717" y="2445441"/>
              <a:ext cx="5412452" cy="3096206"/>
            </a:xfrm>
            <a:prstGeom prst="rect">
              <a:avLst/>
            </a:prstGeom>
          </p:spPr>
        </p:pic>
      </p:grpSp>
      <p:grpSp>
        <p:nvGrpSpPr>
          <p:cNvPr id="32" name="Group 31">
            <a:extLst>
              <a:ext uri="{FF2B5EF4-FFF2-40B4-BE49-F238E27FC236}">
                <a16:creationId xmlns:a16="http://schemas.microsoft.com/office/drawing/2014/main" id="{673304DD-86ED-406B-B8DA-429CA715CCE1}"/>
              </a:ext>
            </a:extLst>
          </p:cNvPr>
          <p:cNvGrpSpPr/>
          <p:nvPr/>
        </p:nvGrpSpPr>
        <p:grpSpPr>
          <a:xfrm>
            <a:off x="6325483" y="5719257"/>
            <a:ext cx="3831196" cy="415498"/>
            <a:chOff x="6220614" y="4999757"/>
            <a:chExt cx="3831196" cy="415498"/>
          </a:xfrm>
        </p:grpSpPr>
        <p:sp>
          <p:nvSpPr>
            <p:cNvPr id="26" name="Arrow: Right 25">
              <a:extLst>
                <a:ext uri="{FF2B5EF4-FFF2-40B4-BE49-F238E27FC236}">
                  <a16:creationId xmlns:a16="http://schemas.microsoft.com/office/drawing/2014/main" id="{4AB06A91-97F7-6ACC-CFDD-52CEE4BE38A2}"/>
                </a:ext>
              </a:extLst>
            </p:cNvPr>
            <p:cNvSpPr/>
            <p:nvPr/>
          </p:nvSpPr>
          <p:spPr>
            <a:xfrm>
              <a:off x="6220614" y="5088931"/>
              <a:ext cx="578223" cy="23946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46B77191-22BC-E9E8-1DCD-BFA8C93BCA41}"/>
                </a:ext>
              </a:extLst>
            </p:cNvPr>
            <p:cNvSpPr txBox="1"/>
            <p:nvPr/>
          </p:nvSpPr>
          <p:spPr>
            <a:xfrm>
              <a:off x="6930085" y="4999757"/>
              <a:ext cx="3121725" cy="415498"/>
            </a:xfrm>
            <a:prstGeom prst="rect">
              <a:avLst/>
            </a:prstGeom>
            <a:noFill/>
          </p:spPr>
          <p:txBody>
            <a:bodyPr wrap="square" rtlCol="0">
              <a:spAutoFit/>
            </a:bodyPr>
            <a:lstStyle/>
            <a:p>
              <a:r>
                <a:rPr lang="vi-VN" sz="2100" dirty="0">
                  <a:solidFill>
                    <a:srgbClr val="FF0000"/>
                  </a:solidFill>
                </a:rPr>
                <a:t>Chậm &amp; Kém hiệu quả.</a:t>
              </a:r>
              <a:endParaRPr lang="en-US" sz="2100" dirty="0">
                <a:solidFill>
                  <a:srgbClr val="FF0000"/>
                </a:solidFill>
              </a:endParaRPr>
            </a:p>
          </p:txBody>
        </p:sp>
      </p:grpSp>
      <p:grpSp>
        <p:nvGrpSpPr>
          <p:cNvPr id="31" name="Group 30">
            <a:extLst>
              <a:ext uri="{FF2B5EF4-FFF2-40B4-BE49-F238E27FC236}">
                <a16:creationId xmlns:a16="http://schemas.microsoft.com/office/drawing/2014/main" id="{4A10C52B-1F56-7270-6049-A2535DFC9A89}"/>
              </a:ext>
            </a:extLst>
          </p:cNvPr>
          <p:cNvGrpSpPr/>
          <p:nvPr/>
        </p:nvGrpSpPr>
        <p:grpSpPr>
          <a:xfrm>
            <a:off x="566919" y="5726952"/>
            <a:ext cx="4144165" cy="415498"/>
            <a:chOff x="485033" y="5007451"/>
            <a:chExt cx="4144165" cy="415498"/>
          </a:xfrm>
        </p:grpSpPr>
        <p:sp>
          <p:nvSpPr>
            <p:cNvPr id="29" name="Arrow: Right 28">
              <a:extLst>
                <a:ext uri="{FF2B5EF4-FFF2-40B4-BE49-F238E27FC236}">
                  <a16:creationId xmlns:a16="http://schemas.microsoft.com/office/drawing/2014/main" id="{D527E1CA-E248-9CAF-2658-9A4A40A53514}"/>
                </a:ext>
              </a:extLst>
            </p:cNvPr>
            <p:cNvSpPr/>
            <p:nvPr/>
          </p:nvSpPr>
          <p:spPr>
            <a:xfrm>
              <a:off x="485033" y="5087773"/>
              <a:ext cx="578223" cy="23946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D27E5327-0130-4ADA-A785-A4768B6EA47E}"/>
                </a:ext>
              </a:extLst>
            </p:cNvPr>
            <p:cNvSpPr txBox="1"/>
            <p:nvPr/>
          </p:nvSpPr>
          <p:spPr>
            <a:xfrm>
              <a:off x="1177411" y="5007451"/>
              <a:ext cx="3451787" cy="415498"/>
            </a:xfrm>
            <a:prstGeom prst="rect">
              <a:avLst/>
            </a:prstGeom>
            <a:noFill/>
          </p:spPr>
          <p:txBody>
            <a:bodyPr wrap="square" rtlCol="0">
              <a:spAutoFit/>
            </a:bodyPr>
            <a:lstStyle/>
            <a:p>
              <a:r>
                <a:rPr lang="vi-VN" sz="2100" dirty="0">
                  <a:solidFill>
                    <a:srgbClr val="FF0000"/>
                  </a:solidFill>
                </a:rPr>
                <a:t>Hàm mất mát không hội tụ.</a:t>
              </a:r>
              <a:endParaRPr lang="en-US" sz="2100" dirty="0">
                <a:solidFill>
                  <a:srgbClr val="FF0000"/>
                </a:solidFill>
              </a:endParaRPr>
            </a:p>
          </p:txBody>
        </p:sp>
      </p:grpSp>
    </p:spTree>
    <p:extLst>
      <p:ext uri="{BB962C8B-B14F-4D97-AF65-F5344CB8AC3E}">
        <p14:creationId xmlns:p14="http://schemas.microsoft.com/office/powerpoint/2010/main" val="46053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12019199-8DF5-AE0D-F77C-5E17FB29E2D8}"/>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E8513567-8D85-58D9-DECE-16EF3E287502}"/>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vi-VN" dirty="0"/>
              <a:t>Quy Tắc Cập Nhật Nhân (MUR)</a:t>
            </a:r>
          </a:p>
        </p:txBody>
      </p:sp>
      <p:sp>
        <p:nvSpPr>
          <p:cNvPr id="375" name="Google Shape;375;p5">
            <a:extLst>
              <a:ext uri="{FF2B5EF4-FFF2-40B4-BE49-F238E27FC236}">
                <a16:creationId xmlns:a16="http://schemas.microsoft.com/office/drawing/2014/main" id="{65BC97D2-3315-D7EA-3E82-003C2FE119CD}"/>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Nhóm 4, Lớp CS115.Q11</a:t>
            </a:r>
            <a:endParaRPr lang="en-VN" dirty="0"/>
          </a:p>
        </p:txBody>
      </p:sp>
      <p:sp>
        <p:nvSpPr>
          <p:cNvPr id="376" name="Google Shape;376;p5">
            <a:extLst>
              <a:ext uri="{FF2B5EF4-FFF2-40B4-BE49-F238E27FC236}">
                <a16:creationId xmlns:a16="http://schemas.microsoft.com/office/drawing/2014/main" id="{D715D279-A83E-4D15-7BCF-7C966EE77BD7}"/>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smtClean="0"/>
              <a:t>15</a:t>
            </a:fld>
            <a:endParaRPr lang="en-VN"/>
          </a:p>
        </p:txBody>
      </p:sp>
      <p:grpSp>
        <p:nvGrpSpPr>
          <p:cNvPr id="8" name="Group 7">
            <a:extLst>
              <a:ext uri="{FF2B5EF4-FFF2-40B4-BE49-F238E27FC236}">
                <a16:creationId xmlns:a16="http://schemas.microsoft.com/office/drawing/2014/main" id="{A45EDB21-B771-3251-DEB5-137C6FE3EAB6}"/>
              </a:ext>
            </a:extLst>
          </p:cNvPr>
          <p:cNvGrpSpPr/>
          <p:nvPr/>
        </p:nvGrpSpPr>
        <p:grpSpPr>
          <a:xfrm>
            <a:off x="6373906" y="1012467"/>
            <a:ext cx="5648402" cy="4807152"/>
            <a:chOff x="6373906" y="1012467"/>
            <a:chExt cx="5648402" cy="4807152"/>
          </a:xfrm>
        </p:grpSpPr>
        <p:sp>
          <p:nvSpPr>
            <p:cNvPr id="21" name="TextBox 20">
              <a:extLst>
                <a:ext uri="{FF2B5EF4-FFF2-40B4-BE49-F238E27FC236}">
                  <a16:creationId xmlns:a16="http://schemas.microsoft.com/office/drawing/2014/main" id="{1DF88B1F-CED3-BEA3-F369-90C16B32F836}"/>
                </a:ext>
              </a:extLst>
            </p:cNvPr>
            <p:cNvSpPr txBox="1"/>
            <p:nvPr/>
          </p:nvSpPr>
          <p:spPr>
            <a:xfrm>
              <a:off x="6577507" y="1012467"/>
              <a:ext cx="5428381" cy="415498"/>
            </a:xfrm>
            <a:prstGeom prst="rect">
              <a:avLst/>
            </a:prstGeom>
            <a:noFill/>
          </p:spPr>
          <p:txBody>
            <a:bodyPr wrap="square" rtlCol="0">
              <a:spAutoFit/>
            </a:bodyPr>
            <a:lstStyle/>
            <a:p>
              <a:r>
                <a:rPr lang="vi-VN" sz="2100" dirty="0">
                  <a:solidFill>
                    <a:srgbClr val="FF0000"/>
                  </a:solidFill>
                </a:rPr>
                <a:t>2. Biến đổi đại số &amp; Quy tắc cập nhật nhân:</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162BDA2-E578-2C57-9451-5B53792E2F0B}"/>
                    </a:ext>
                  </a:extLst>
                </p:cNvPr>
                <p:cNvSpPr txBox="1"/>
                <p:nvPr/>
              </p:nvSpPr>
              <p:spPr>
                <a:xfrm>
                  <a:off x="7140212" y="1422641"/>
                  <a:ext cx="4178418" cy="442301"/>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r>
                        <a:rPr lang="en-US" sz="2000" b="1" i="1" smtClean="0">
                          <a:latin typeface="Cambria Math" panose="02040503050406030204" pitchFamily="18" charset="0"/>
                        </a:rPr>
                        <m:t>𝑯</m:t>
                      </m:r>
                      <m:r>
                        <a:rPr lang="en-US" sz="2000" b="1" i="1" smtClean="0">
                          <a:latin typeface="Cambria Math" panose="02040503050406030204" pitchFamily="18" charset="0"/>
                        </a:rPr>
                        <m:t>←</m:t>
                      </m:r>
                      <m:r>
                        <a:rPr lang="en-US" sz="2000" b="1" i="1" smtClean="0">
                          <a:latin typeface="Cambria Math" panose="02040503050406030204" pitchFamily="18" charset="0"/>
                        </a:rPr>
                        <m:t>𝑯</m:t>
                      </m:r>
                      <m:r>
                        <a:rPr lang="en-US" sz="2000" b="1" i="1" smtClean="0">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𝑯</m:t>
                          </m:r>
                        </m:num>
                        <m:den>
                          <m:sSup>
                            <m:sSupPr>
                              <m:ctrlPr>
                                <a:rPr lang="en-US" sz="2000" b="1" i="1">
                                  <a:latin typeface="Cambria Math" panose="02040503050406030204" pitchFamily="18" charset="0"/>
                                </a:rPr>
                              </m:ctrlPr>
                            </m:sSupPr>
                            <m:e>
                              <m:r>
                                <a:rPr lang="en-US" sz="2000" b="1" i="1">
                                  <a:latin typeface="Cambria Math" panose="02040503050406030204" pitchFamily="18" charset="0"/>
                                </a:rPr>
                                <m:t>𝑾</m:t>
                              </m:r>
                            </m:e>
                            <m:sup>
                              <m:r>
                                <a:rPr lang="en-US" sz="2000" b="1" i="1">
                                  <a:latin typeface="Cambria Math" panose="02040503050406030204" pitchFamily="18" charset="0"/>
                                </a:rPr>
                                <m:t>𝑻</m:t>
                              </m:r>
                            </m:sup>
                          </m:sSup>
                          <m:r>
                            <a:rPr lang="en-US" sz="2000" b="1" i="1">
                              <a:latin typeface="Cambria Math" panose="02040503050406030204" pitchFamily="18" charset="0"/>
                            </a:rPr>
                            <m:t>𝑾𝑯</m:t>
                          </m:r>
                        </m:den>
                      </m:f>
                      <m:d>
                        <m:dPr>
                          <m:ctrlPr>
                            <a:rPr lang="en-US" sz="2000" b="1"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i="1">
                                  <a:latin typeface="Cambria Math" panose="02040503050406030204" pitchFamily="18" charset="0"/>
                                </a:rPr>
                                <m:t>𝑾</m:t>
                              </m:r>
                            </m:e>
                            <m:sup>
                              <m:r>
                                <a:rPr lang="en-US" sz="2000" b="1" i="1">
                                  <a:latin typeface="Cambria Math" panose="02040503050406030204" pitchFamily="18" charset="0"/>
                                </a:rPr>
                                <m:t>𝑻</m:t>
                              </m:r>
                            </m:sup>
                          </m:sSup>
                          <m:r>
                            <a:rPr lang="en-US" sz="2000" b="1" i="1">
                              <a:latin typeface="Cambria Math" panose="02040503050406030204" pitchFamily="18" charset="0"/>
                            </a:rPr>
                            <m:t>𝑾𝑯</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𝑾</m:t>
                              </m:r>
                            </m:e>
                            <m:sup>
                              <m:r>
                                <a:rPr lang="en-US" sz="2000" b="1" i="1">
                                  <a:latin typeface="Cambria Math" panose="02040503050406030204" pitchFamily="18" charset="0"/>
                                </a:rPr>
                                <m:t>𝑻</m:t>
                              </m:r>
                            </m:sup>
                          </m:sSup>
                          <m:r>
                            <a:rPr lang="en-US" sz="2000" b="1" i="1">
                              <a:latin typeface="Cambria Math" panose="02040503050406030204" pitchFamily="18" charset="0"/>
                            </a:rPr>
                            <m:t>𝑽</m:t>
                          </m:r>
                        </m:e>
                      </m:d>
                      <m:r>
                        <a:rPr lang="en-US" sz="2000" i="1" smtClean="0">
                          <a:latin typeface="Cambria Math" panose="02040503050406030204" pitchFamily="18" charset="0"/>
                        </a:rPr>
                        <m:t> </m:t>
                      </m:r>
                    </m:oMath>
                  </a14:m>
                  <a:endParaRPr lang="en-US" sz="2000" dirty="0"/>
                </a:p>
              </p:txBody>
            </p:sp>
          </mc:Choice>
          <mc:Fallback xmlns="">
            <p:sp>
              <p:nvSpPr>
                <p:cNvPr id="22" name="TextBox 21">
                  <a:extLst>
                    <a:ext uri="{FF2B5EF4-FFF2-40B4-BE49-F238E27FC236}">
                      <a16:creationId xmlns:a16="http://schemas.microsoft.com/office/drawing/2014/main" id="{B162BDA2-E578-2C57-9451-5B53792E2F0B}"/>
                    </a:ext>
                  </a:extLst>
                </p:cNvPr>
                <p:cNvSpPr txBox="1">
                  <a:spLocks noRot="1" noChangeAspect="1" noMove="1" noResize="1" noEditPoints="1" noAdjustHandles="1" noChangeArrowheads="1" noChangeShapeType="1" noTextEdit="1"/>
                </p:cNvSpPr>
                <p:nvPr/>
              </p:nvSpPr>
              <p:spPr>
                <a:xfrm>
                  <a:off x="7140212" y="1422641"/>
                  <a:ext cx="4178418" cy="4423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722C03C-B0AC-C9A9-7CFA-B7BED434FA20}"/>
                    </a:ext>
                  </a:extLst>
                </p:cNvPr>
                <p:cNvSpPr txBox="1"/>
                <p:nvPr/>
              </p:nvSpPr>
              <p:spPr>
                <a:xfrm>
                  <a:off x="7104159" y="1957678"/>
                  <a:ext cx="2125262" cy="704104"/>
                </a:xfrm>
                <a:prstGeom prst="rect">
                  <a:avLst/>
                </a:prstGeom>
                <a:noFill/>
              </p:spPr>
              <p:txBody>
                <a:bodyPr wrap="square" lIns="0" tIns="0" rIns="0" bIns="0" rtlCol="0">
                  <a:spAutoFit/>
                </a:bodyPr>
                <a:lstStyle/>
                <a:p>
                  <a:pPr marL="342900" indent="-342900">
                    <a:buFont typeface="Wingdings" panose="05000000000000000000" pitchFamily="2" charset="2"/>
                    <a:buChar char="Ø"/>
                  </a:pPr>
                  <a14:m>
                    <m:oMath xmlns:m="http://schemas.openxmlformats.org/officeDocument/2006/math">
                      <m:r>
                        <a:rPr lang="en-US" sz="2000" b="1" i="1" smtClean="0">
                          <a:latin typeface="Cambria Math" panose="02040503050406030204" pitchFamily="18" charset="0"/>
                        </a:rPr>
                        <m:t>𝑯</m:t>
                      </m:r>
                      <m:r>
                        <a:rPr lang="en-US" sz="2000" b="1" i="1" smtClean="0">
                          <a:latin typeface="Cambria Math" panose="02040503050406030204" pitchFamily="18" charset="0"/>
                        </a:rPr>
                        <m:t>←</m:t>
                      </m:r>
                      <m:r>
                        <a:rPr lang="en-US" sz="2000" b="1" i="1" smtClean="0">
                          <a:latin typeface="Cambria Math" panose="02040503050406030204" pitchFamily="18" charset="0"/>
                        </a:rPr>
                        <m:t>𝑯</m:t>
                      </m:r>
                      <m:r>
                        <a:rPr lang="en-US" sz="2000" b="1" i="1" smtClean="0">
                          <a:latin typeface="Cambria Math" panose="02040503050406030204" pitchFamily="18" charset="0"/>
                        </a:rPr>
                        <m:t>⊙</m:t>
                      </m:r>
                      <m:f>
                        <m:fPr>
                          <m:ctrlPr>
                            <a:rPr lang="en-US" sz="2000" b="1" i="1">
                              <a:latin typeface="Cambria Math" panose="02040503050406030204" pitchFamily="18" charset="0"/>
                            </a:rPr>
                          </m:ctrlPr>
                        </m:fPr>
                        <m:num>
                          <m:sSup>
                            <m:sSupPr>
                              <m:ctrlPr>
                                <a:rPr lang="en-US" sz="2000" b="1" i="1">
                                  <a:latin typeface="Cambria Math" panose="02040503050406030204" pitchFamily="18" charset="0"/>
                                </a:rPr>
                              </m:ctrlPr>
                            </m:sSupPr>
                            <m:e>
                              <m:r>
                                <a:rPr lang="en-US" sz="2000" b="1" i="1">
                                  <a:latin typeface="Cambria Math" panose="02040503050406030204" pitchFamily="18" charset="0"/>
                                </a:rPr>
                                <m:t>𝑾</m:t>
                              </m:r>
                            </m:e>
                            <m:sup>
                              <m:r>
                                <a:rPr lang="en-US" sz="2000" b="1" i="1">
                                  <a:latin typeface="Cambria Math" panose="02040503050406030204" pitchFamily="18" charset="0"/>
                                </a:rPr>
                                <m:t>𝑻</m:t>
                              </m:r>
                            </m:sup>
                          </m:sSup>
                          <m:r>
                            <a:rPr lang="en-US" sz="2000" b="1" i="1">
                              <a:latin typeface="Cambria Math" panose="02040503050406030204" pitchFamily="18" charset="0"/>
                            </a:rPr>
                            <m:t>𝑽</m:t>
                          </m:r>
                        </m:num>
                        <m:den>
                          <m:sSup>
                            <m:sSupPr>
                              <m:ctrlPr>
                                <a:rPr lang="en-US" sz="2000" b="1" i="1">
                                  <a:latin typeface="Cambria Math" panose="02040503050406030204" pitchFamily="18" charset="0"/>
                                </a:rPr>
                              </m:ctrlPr>
                            </m:sSupPr>
                            <m:e>
                              <m:r>
                                <a:rPr lang="en-US" sz="2000" b="1" i="1">
                                  <a:latin typeface="Cambria Math" panose="02040503050406030204" pitchFamily="18" charset="0"/>
                                </a:rPr>
                                <m:t>𝑾</m:t>
                              </m:r>
                            </m:e>
                            <m:sup>
                              <m:r>
                                <a:rPr lang="en-US" sz="2000" b="1" i="1">
                                  <a:latin typeface="Cambria Math" panose="02040503050406030204" pitchFamily="18" charset="0"/>
                                </a:rPr>
                                <m:t>𝑻</m:t>
                              </m:r>
                            </m:sup>
                          </m:sSup>
                          <m:r>
                            <a:rPr lang="en-US" sz="2000" b="1" i="1">
                              <a:latin typeface="Cambria Math" panose="02040503050406030204" pitchFamily="18" charset="0"/>
                            </a:rPr>
                            <m:t>𝑾𝑯</m:t>
                          </m:r>
                        </m:den>
                      </m:f>
                    </m:oMath>
                  </a14:m>
                  <a:endParaRPr dirty="0"/>
                </a:p>
                <a:p>
                  <a:endParaRPr lang="en-US" dirty="0"/>
                </a:p>
              </p:txBody>
            </p:sp>
          </mc:Choice>
          <mc:Fallback xmlns="">
            <p:sp>
              <p:nvSpPr>
                <p:cNvPr id="23" name="TextBox 22">
                  <a:extLst>
                    <a:ext uri="{FF2B5EF4-FFF2-40B4-BE49-F238E27FC236}">
                      <a16:creationId xmlns:a16="http://schemas.microsoft.com/office/drawing/2014/main" id="{A722C03C-B0AC-C9A9-7CFA-B7BED434FA20}"/>
                    </a:ext>
                  </a:extLst>
                </p:cNvPr>
                <p:cNvSpPr txBox="1">
                  <a:spLocks noRot="1" noChangeAspect="1" noMove="1" noResize="1" noEditPoints="1" noAdjustHandles="1" noChangeArrowheads="1" noChangeShapeType="1" noTextEdit="1"/>
                </p:cNvSpPr>
                <p:nvPr/>
              </p:nvSpPr>
              <p:spPr>
                <a:xfrm>
                  <a:off x="7104159" y="1957678"/>
                  <a:ext cx="2125262" cy="704104"/>
                </a:xfrm>
                <a:prstGeom prst="rect">
                  <a:avLst/>
                </a:prstGeom>
                <a:blipFill>
                  <a:blip r:embed="rId4"/>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81E54F8-F095-932B-78E8-EC48552CC572}"/>
                </a:ext>
              </a:extLst>
            </p:cNvPr>
            <p:cNvPicPr>
              <a:picLocks noChangeAspect="1"/>
            </p:cNvPicPr>
            <p:nvPr/>
          </p:nvPicPr>
          <p:blipFill>
            <a:blip r:embed="rId5"/>
            <a:stretch>
              <a:fillRect/>
            </a:stretch>
          </p:blipFill>
          <p:spPr>
            <a:xfrm>
              <a:off x="6373906" y="2572818"/>
              <a:ext cx="5648402" cy="3246801"/>
            </a:xfrm>
            <a:prstGeom prst="rect">
              <a:avLst/>
            </a:prstGeom>
          </p:spPr>
        </p:pic>
      </p:grpSp>
      <p:cxnSp>
        <p:nvCxnSpPr>
          <p:cNvPr id="5" name="Straight Connector 4">
            <a:extLst>
              <a:ext uri="{FF2B5EF4-FFF2-40B4-BE49-F238E27FC236}">
                <a16:creationId xmlns:a16="http://schemas.microsoft.com/office/drawing/2014/main" id="{E7799023-D604-14DB-C0C5-C1DA8E37BC6F}"/>
              </a:ext>
            </a:extLst>
          </p:cNvPr>
          <p:cNvCxnSpPr/>
          <p:nvPr/>
        </p:nvCxnSpPr>
        <p:spPr>
          <a:xfrm>
            <a:off x="6209951" y="1010626"/>
            <a:ext cx="0" cy="5259232"/>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50D4EE9-A9C9-84B6-8C92-5F3A4B8352F7}"/>
              </a:ext>
            </a:extLst>
          </p:cNvPr>
          <p:cNvGrpSpPr/>
          <p:nvPr/>
        </p:nvGrpSpPr>
        <p:grpSpPr>
          <a:xfrm>
            <a:off x="6531349" y="5745877"/>
            <a:ext cx="5754762" cy="415498"/>
            <a:chOff x="6531349" y="5745877"/>
            <a:chExt cx="5754762" cy="415498"/>
          </a:xfrm>
        </p:grpSpPr>
        <p:sp>
          <p:nvSpPr>
            <p:cNvPr id="6" name="Arrow: Right 5">
              <a:extLst>
                <a:ext uri="{FF2B5EF4-FFF2-40B4-BE49-F238E27FC236}">
                  <a16:creationId xmlns:a16="http://schemas.microsoft.com/office/drawing/2014/main" id="{6FD32716-0297-C0F9-42C4-532F361AACCE}"/>
                </a:ext>
              </a:extLst>
            </p:cNvPr>
            <p:cNvSpPr/>
            <p:nvPr/>
          </p:nvSpPr>
          <p:spPr>
            <a:xfrm>
              <a:off x="6531349" y="5812776"/>
              <a:ext cx="448490" cy="27485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CE4C8D6-D21E-FE9C-CECA-85FE66EB80E6}"/>
                </a:ext>
              </a:extLst>
            </p:cNvPr>
            <p:cNvSpPr txBox="1"/>
            <p:nvPr/>
          </p:nvSpPr>
          <p:spPr>
            <a:xfrm>
              <a:off x="7165316" y="5745877"/>
              <a:ext cx="5120795" cy="415498"/>
            </a:xfrm>
            <a:prstGeom prst="rect">
              <a:avLst/>
            </a:prstGeom>
            <a:noFill/>
          </p:spPr>
          <p:txBody>
            <a:bodyPr wrap="square" rtlCol="0">
              <a:spAutoFit/>
            </a:bodyPr>
            <a:lstStyle/>
            <a:p>
              <a:r>
                <a:rPr lang="vi-VN" sz="2100" dirty="0">
                  <a:solidFill>
                    <a:srgbClr val="FF0000"/>
                  </a:solidFill>
                </a:rPr>
                <a:t>MUR giữ giá trị dương và hội tụ ổn định.</a:t>
              </a:r>
              <a:endParaRPr lang="en-US" sz="2100" dirty="0">
                <a:solidFill>
                  <a:srgbClr val="FF0000"/>
                </a:solidFill>
              </a:endParaRPr>
            </a:p>
          </p:txBody>
        </p:sp>
      </p:grpSp>
      <p:grpSp>
        <p:nvGrpSpPr>
          <p:cNvPr id="2" name="Group 1">
            <a:extLst>
              <a:ext uri="{FF2B5EF4-FFF2-40B4-BE49-F238E27FC236}">
                <a16:creationId xmlns:a16="http://schemas.microsoft.com/office/drawing/2014/main" id="{5789D98A-E317-A839-78CE-37F1745DA606}"/>
              </a:ext>
            </a:extLst>
          </p:cNvPr>
          <p:cNvGrpSpPr/>
          <p:nvPr/>
        </p:nvGrpSpPr>
        <p:grpSpPr>
          <a:xfrm>
            <a:off x="528486" y="1009860"/>
            <a:ext cx="5687978" cy="5259998"/>
            <a:chOff x="528486" y="1009860"/>
            <a:chExt cx="5687978" cy="5259998"/>
          </a:xfrm>
        </p:grpSpPr>
        <p:sp>
          <p:nvSpPr>
            <p:cNvPr id="13" name="TextBox 12">
              <a:extLst>
                <a:ext uri="{FF2B5EF4-FFF2-40B4-BE49-F238E27FC236}">
                  <a16:creationId xmlns:a16="http://schemas.microsoft.com/office/drawing/2014/main" id="{6D11DEF3-76B7-F81C-A7A0-CDA12DB8CB1D}"/>
                </a:ext>
              </a:extLst>
            </p:cNvPr>
            <p:cNvSpPr txBox="1"/>
            <p:nvPr/>
          </p:nvSpPr>
          <p:spPr>
            <a:xfrm>
              <a:off x="528486" y="1009860"/>
              <a:ext cx="5687978" cy="4416594"/>
            </a:xfrm>
            <a:prstGeom prst="rect">
              <a:avLst/>
            </a:prstGeom>
            <a:noFill/>
          </p:spPr>
          <p:txBody>
            <a:bodyPr wrap="square" rtlCol="0">
              <a:spAutoFit/>
            </a:bodyPr>
            <a:lstStyle/>
            <a:p>
              <a:r>
                <a:rPr lang="vi-VN" sz="2100" dirty="0">
                  <a:solidFill>
                    <a:srgbClr val="FF0000"/>
                  </a:solidFill>
                </a:rPr>
                <a:t>1. Ý tưởng của MUR </a:t>
              </a:r>
              <a:r>
                <a:rPr lang="en-US" sz="2100" dirty="0">
                  <a:solidFill>
                    <a:srgbClr val="FF0000"/>
                  </a:solidFill>
                </a:rPr>
                <a:t>(Lee &amp; Seung)</a:t>
              </a:r>
              <a:r>
                <a:rPr lang="vi-VN" sz="2100" dirty="0">
                  <a:solidFill>
                    <a:srgbClr val="FF0000"/>
                  </a:solidFill>
                </a:rPr>
                <a:t>:</a:t>
              </a:r>
            </a:p>
            <a:p>
              <a:pPr marL="285750" indent="-285750">
                <a:buFont typeface="Arial" panose="020B0604020202020204" pitchFamily="34" charset="0"/>
                <a:buChar char="•"/>
              </a:pPr>
              <a:r>
                <a:rPr lang="vi-VN" sz="2000" dirty="0"/>
                <a:t>Phân rã Gradient (Gradient Decomposition):</a:t>
              </a:r>
            </a:p>
            <a:p>
              <a:pPr marL="285750" indent="-285750">
                <a:buFont typeface="Arial" panose="020B0604020202020204" pitchFamily="34" charset="0"/>
                <a:buChar char="•"/>
              </a:pPr>
              <a:endParaRPr lang="vi-VN" sz="2000" dirty="0"/>
            </a:p>
            <a:p>
              <a:endParaRPr lang="vi-VN" sz="2000" dirty="0"/>
            </a:p>
            <a:p>
              <a:pPr marL="285750" indent="-285750">
                <a:buFont typeface="Arial" panose="020B0604020202020204" pitchFamily="34" charset="0"/>
                <a:buChar char="•"/>
              </a:pPr>
              <a:r>
                <a:rPr lang="vi-VN" sz="2000" dirty="0"/>
                <a:t>Minh họa Phân rã Gradient:</a:t>
              </a:r>
            </a:p>
            <a:p>
              <a:pPr marL="285750" indent="-285750">
                <a:buFont typeface="Arial" panose="020B0604020202020204" pitchFamily="34" charset="0"/>
                <a:buChar char="•"/>
              </a:pPr>
              <a:endParaRPr lang="vi-VN" sz="2000" dirty="0"/>
            </a:p>
            <a:p>
              <a:pPr marL="285750" indent="-285750">
                <a:buFont typeface="Arial" panose="020B0604020202020204" pitchFamily="34" charset="0"/>
                <a:buChar char="•"/>
              </a:pPr>
              <a:endParaRPr lang="vi-VN" sz="2000" dirty="0"/>
            </a:p>
            <a:p>
              <a:pPr marL="285750" indent="-285750">
                <a:buFont typeface="Arial" panose="020B0604020202020204" pitchFamily="34" charset="0"/>
                <a:buChar char="•"/>
              </a:pPr>
              <a:endParaRPr lang="vi-VN" sz="2000" dirty="0"/>
            </a:p>
            <a:p>
              <a:pPr marL="285750" indent="-285750">
                <a:buFont typeface="Arial" panose="020B0604020202020204" pitchFamily="34" charset="0"/>
                <a:buChar char="•"/>
              </a:pPr>
              <a:endParaRPr lang="vi-VN" sz="2000" dirty="0"/>
            </a:p>
            <a:p>
              <a:pPr marL="285750" indent="-285750">
                <a:buFont typeface="Arial" panose="020B0604020202020204" pitchFamily="34" charset="0"/>
                <a:buChar char="•"/>
              </a:pPr>
              <a:endParaRPr lang="vi-VN" sz="2000" dirty="0"/>
            </a:p>
            <a:p>
              <a:pPr marL="285750" indent="-285750">
                <a:buFont typeface="Arial" panose="020B0604020202020204" pitchFamily="34" charset="0"/>
                <a:buChar char="•"/>
              </a:pPr>
              <a:endParaRPr lang="vi-VN" sz="2000" dirty="0"/>
            </a:p>
            <a:p>
              <a:pPr marL="285750" indent="-285750">
                <a:buFont typeface="Arial" panose="020B0604020202020204" pitchFamily="34" charset="0"/>
                <a:buChar char="•"/>
              </a:pPr>
              <a:endParaRPr lang="vi-VN" sz="2000" dirty="0"/>
            </a:p>
            <a:p>
              <a:endParaRPr lang="vi-VN" sz="2000" dirty="0"/>
            </a:p>
            <a:p>
              <a:pPr marL="285750" indent="-285750">
                <a:buFont typeface="Arial" panose="020B0604020202020204" pitchFamily="34" charset="0"/>
                <a:buChar char="•"/>
              </a:pPr>
              <a:r>
                <a:rPr lang="en-US" sz="2000" dirty="0" err="1"/>
                <a:t>Chọn</a:t>
              </a:r>
              <a:r>
                <a:rPr lang="en-US" sz="2000" dirty="0"/>
                <a:t> </a:t>
              </a:r>
              <a:r>
                <a:rPr lang="vi-VN" sz="2000" dirty="0"/>
                <a:t>Learning Rate </a:t>
              </a:r>
              <a:r>
                <a:rPr lang="en-US" sz="2000" dirty="0" err="1"/>
                <a:t>thích</a:t>
              </a:r>
              <a:r>
                <a:rPr lang="en-US" sz="2000" dirty="0"/>
                <a:t> </a:t>
              </a:r>
              <a:r>
                <a:rPr lang="en-US" sz="2000" dirty="0" err="1"/>
                <a:t>ứng</a:t>
              </a:r>
              <a:r>
                <a:rPr lang="en-US" sz="2000" dirty="0"/>
                <a:t> </a:t>
              </a:r>
              <a:r>
                <a:rPr lang="en-US" sz="2000" dirty="0" err="1"/>
                <a:t>từng</a:t>
              </a:r>
              <a:r>
                <a:rPr lang="en-US" sz="2000" dirty="0"/>
                <a:t> </a:t>
              </a:r>
              <a:r>
                <a:rPr lang="en-US" sz="2000" dirty="0" err="1"/>
                <a:t>phần</a:t>
              </a:r>
              <a:r>
                <a:rPr lang="en-US" sz="2000" dirty="0"/>
                <a:t> </a:t>
              </a:r>
              <a:r>
                <a:rPr lang="vi-VN" sz="2000" dirty="0"/>
                <a:t>tử:</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81B9B28-C94D-530A-9B16-D8EED9190DB3}"/>
                    </a:ext>
                  </a:extLst>
                </p:cNvPr>
                <p:cNvSpPr txBox="1"/>
                <p:nvPr/>
              </p:nvSpPr>
              <p:spPr>
                <a:xfrm>
                  <a:off x="1090460" y="1795756"/>
                  <a:ext cx="4158446" cy="959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0">
                                <a:latin typeface="Cambria Math" panose="02040503050406030204" pitchFamily="18" charset="0"/>
                              </a:rPr>
                              <m:t>𝛁</m:t>
                            </m:r>
                          </m:e>
                          <m:sub>
                            <m:r>
                              <a:rPr lang="en-US" sz="2000" b="1" i="1">
                                <a:latin typeface="Cambria Math" panose="02040503050406030204" pitchFamily="18" charset="0"/>
                              </a:rPr>
                              <m:t>𝑯</m:t>
                            </m:r>
                          </m:sub>
                        </m:sSub>
                        <m:r>
                          <a:rPr lang="en-US" sz="2000" b="1" i="1">
                            <a:latin typeface="Cambria Math" panose="02040503050406030204" pitchFamily="18" charset="0"/>
                          </a:rPr>
                          <m:t>𝑱</m:t>
                        </m:r>
                        <m:r>
                          <a:rPr lang="en-US" sz="2000" b="1" i="1">
                            <a:latin typeface="Cambria Math" panose="02040503050406030204" pitchFamily="18" charset="0"/>
                          </a:rPr>
                          <m:t> = </m:t>
                        </m:r>
                        <m:sSup>
                          <m:sSupPr>
                            <m:ctrlPr>
                              <a:rPr lang="en-US" sz="2000" b="1" i="1">
                                <a:latin typeface="Cambria Math" panose="02040503050406030204" pitchFamily="18" charset="0"/>
                              </a:rPr>
                            </m:ctrlPr>
                          </m:sSupPr>
                          <m:e>
                            <m:r>
                              <a:rPr lang="en-US" sz="2000" b="1" i="0">
                                <a:latin typeface="Cambria Math" panose="02040503050406030204" pitchFamily="18" charset="0"/>
                              </a:rPr>
                              <m:t>𝛁</m:t>
                            </m:r>
                          </m:e>
                          <m:sup>
                            <m:r>
                              <a:rPr lang="en-US" sz="2000" b="1" i="1">
                                <a:latin typeface="Cambria Math" panose="02040503050406030204" pitchFamily="18" charset="0"/>
                              </a:rPr>
                              <m:t>+</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0">
                                <a:latin typeface="Cambria Math" panose="02040503050406030204" pitchFamily="18" charset="0"/>
                              </a:rPr>
                              <m:t>𝛁</m:t>
                            </m:r>
                          </m:e>
                          <m:sup>
                            <m:r>
                              <a:rPr lang="en-US" sz="2000" b="1" i="1">
                                <a:latin typeface="Cambria Math" panose="02040503050406030204" pitchFamily="18" charset="0"/>
                              </a:rPr>
                              <m:t>−</m:t>
                            </m:r>
                          </m:sup>
                        </m:sSup>
                        <m:r>
                          <a:rPr lang="en-US" sz="2000" b="1" i="1">
                            <a:latin typeface="Cambria Math" panose="02040503050406030204" pitchFamily="18" charset="0"/>
                          </a:rPr>
                          <m:t> = </m:t>
                        </m:r>
                        <m:sSup>
                          <m:sSupPr>
                            <m:ctrlPr>
                              <a:rPr lang="en-US" sz="2000" b="1" i="1">
                                <a:latin typeface="Cambria Math" panose="02040503050406030204" pitchFamily="18" charset="0"/>
                              </a:rPr>
                            </m:ctrlPr>
                          </m:sSupPr>
                          <m:e>
                            <m:r>
                              <a:rPr lang="en-US" sz="2000" b="1" i="1">
                                <a:latin typeface="Cambria Math" panose="02040503050406030204" pitchFamily="18" charset="0"/>
                              </a:rPr>
                              <m:t>𝑾</m:t>
                            </m:r>
                          </m:e>
                          <m:sup>
                            <m:r>
                              <a:rPr lang="en-US" sz="2000" b="1" i="1">
                                <a:latin typeface="Cambria Math" panose="02040503050406030204" pitchFamily="18" charset="0"/>
                              </a:rPr>
                              <m:t>𝑻</m:t>
                            </m:r>
                          </m:sup>
                        </m:sSup>
                        <m:r>
                          <a:rPr lang="en-US" sz="2000" b="1" i="1">
                            <a:latin typeface="Cambria Math" panose="02040503050406030204" pitchFamily="18" charset="0"/>
                          </a:rPr>
                          <m:t>𝑾𝑯</m:t>
                        </m:r>
                        <m:r>
                          <a:rPr lang="en-US" sz="2000" b="1" i="1">
                            <a:latin typeface="Cambria Math" panose="02040503050406030204" pitchFamily="18" charset="0"/>
                          </a:rPr>
                          <m:t> − </m:t>
                        </m:r>
                        <m:sSup>
                          <m:sSupPr>
                            <m:ctrlPr>
                              <a:rPr lang="en-US" sz="2000" b="1" i="1">
                                <a:latin typeface="Cambria Math" panose="02040503050406030204" pitchFamily="18" charset="0"/>
                              </a:rPr>
                            </m:ctrlPr>
                          </m:sSupPr>
                          <m:e>
                            <m:r>
                              <a:rPr lang="en-US" sz="2000" b="1" i="1">
                                <a:latin typeface="Cambria Math" panose="02040503050406030204" pitchFamily="18" charset="0"/>
                              </a:rPr>
                              <m:t>𝑾</m:t>
                            </m:r>
                          </m:e>
                          <m:sup>
                            <m:r>
                              <a:rPr lang="en-US" sz="2000" b="1" i="1">
                                <a:latin typeface="Cambria Math" panose="02040503050406030204" pitchFamily="18" charset="0"/>
                              </a:rPr>
                              <m:t>𝑻</m:t>
                            </m:r>
                          </m:sup>
                        </m:sSup>
                        <m:r>
                          <a:rPr lang="en-US" sz="2000" b="1" i="1">
                            <a:latin typeface="Cambria Math" panose="02040503050406030204" pitchFamily="18" charset="0"/>
                          </a:rPr>
                          <m:t>𝑽</m:t>
                        </m:r>
                      </m:oMath>
                    </m:oMathPara>
                  </a14:m>
                  <a:endParaRPr lang="vi-VN" sz="2000" b="1" i="1" dirty="0">
                    <a:latin typeface="Cambria Math" panose="02040503050406030204" pitchFamily="18" charset="0"/>
                  </a:endParaRPr>
                </a:p>
                <a:p>
                  <a:endParaRPr lang="vi-VN" i="1" dirty="0">
                    <a:latin typeface="Cambria Math" panose="02040503050406030204" pitchFamily="18" charset="0"/>
                  </a:endParaRPr>
                </a:p>
                <a:p>
                  <a:endParaRPr lang="vi-VN" i="1" dirty="0">
                    <a:latin typeface="Cambria Math" panose="02040503050406030204" pitchFamily="18" charset="0"/>
                  </a:endParaRPr>
                </a:p>
                <a:p>
                  <a:endParaRPr lang="en-US" dirty="0"/>
                </a:p>
              </p:txBody>
            </p:sp>
          </mc:Choice>
          <mc:Fallback xmlns="">
            <p:sp>
              <p:nvSpPr>
                <p:cNvPr id="14" name="TextBox 13">
                  <a:extLst>
                    <a:ext uri="{FF2B5EF4-FFF2-40B4-BE49-F238E27FC236}">
                      <a16:creationId xmlns:a16="http://schemas.microsoft.com/office/drawing/2014/main" id="{E81B9B28-C94D-530A-9B16-D8EED9190DB3}"/>
                    </a:ext>
                  </a:extLst>
                </p:cNvPr>
                <p:cNvSpPr txBox="1">
                  <a:spLocks noRot="1" noChangeAspect="1" noMove="1" noResize="1" noEditPoints="1" noAdjustHandles="1" noChangeArrowheads="1" noChangeShapeType="1" noTextEdit="1"/>
                </p:cNvSpPr>
                <p:nvPr/>
              </p:nvSpPr>
              <p:spPr>
                <a:xfrm>
                  <a:off x="1090460" y="1795756"/>
                  <a:ext cx="4158446" cy="959622"/>
                </a:xfrm>
                <a:prstGeom prst="rect">
                  <a:avLst/>
                </a:prstGeom>
                <a:blipFill>
                  <a:blip r:embed="rId6"/>
                  <a:stretch>
                    <a:fillRect l="-1026" r="-10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183A603-2DD3-6822-A46E-1EC6C5069FC6}"/>
                    </a:ext>
                  </a:extLst>
                </p:cNvPr>
                <p:cNvSpPr txBox="1"/>
                <p:nvPr/>
              </p:nvSpPr>
              <p:spPr>
                <a:xfrm>
                  <a:off x="1834548" y="5426422"/>
                  <a:ext cx="2190984" cy="84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𝜼</m:t>
                            </m:r>
                          </m:e>
                          <m:sub>
                            <m:r>
                              <a:rPr lang="en-US" sz="2000" b="1" i="1">
                                <a:latin typeface="Cambria Math" panose="02040503050406030204" pitchFamily="18" charset="0"/>
                              </a:rPr>
                              <m:t>𝒊𝒌</m:t>
                            </m:r>
                          </m:sub>
                        </m:sSub>
                        <m:r>
                          <a:rPr lang="en-US" sz="2000" b="1" i="1">
                            <a:latin typeface="Cambria Math" panose="02040503050406030204" pitchFamily="18" charset="0"/>
                          </a:rPr>
                          <m:t>=</m:t>
                        </m:r>
                        <m:f>
                          <m:fPr>
                            <m:ctrlPr>
                              <a:rPr lang="en-US" sz="2000" b="1" i="1">
                                <a:latin typeface="Cambria Math" panose="02040503050406030204" pitchFamily="18" charset="0"/>
                              </a:rPr>
                            </m:ctrlPr>
                          </m:fPr>
                          <m:num>
                            <m:sSub>
                              <m:sSubPr>
                                <m:ctrlPr>
                                  <a:rPr lang="en-US" sz="2000" b="1" i="1">
                                    <a:latin typeface="Cambria Math" panose="02040503050406030204" pitchFamily="18" charset="0"/>
                                  </a:rPr>
                                </m:ctrlPr>
                              </m:sSubPr>
                              <m:e>
                                <m:r>
                                  <a:rPr lang="en-US" sz="2000" b="1" i="1">
                                    <a:latin typeface="Cambria Math" panose="02040503050406030204" pitchFamily="18" charset="0"/>
                                  </a:rPr>
                                  <m:t>𝑯</m:t>
                                </m:r>
                              </m:e>
                              <m:sub>
                                <m:r>
                                  <a:rPr lang="en-US" sz="2000" b="1" i="1">
                                    <a:latin typeface="Cambria Math" panose="02040503050406030204" pitchFamily="18" charset="0"/>
                                  </a:rPr>
                                  <m:t>𝒊𝒌</m:t>
                                </m:r>
                              </m:sub>
                            </m:sSub>
                          </m:num>
                          <m:den>
                            <m:sSub>
                              <m:sSubPr>
                                <m:ctrlPr>
                                  <a:rPr lang="en-US" sz="2000" b="1" i="1">
                                    <a:latin typeface="Cambria Math" panose="02040503050406030204" pitchFamily="18" charset="0"/>
                                  </a:rPr>
                                </m:ctrlPr>
                              </m:sSubPr>
                              <m:e>
                                <m:d>
                                  <m:dPr>
                                    <m:ctrlPr>
                                      <a:rPr lang="en-US" sz="2000" b="1"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i="1">
                                            <a:latin typeface="Cambria Math" panose="02040503050406030204" pitchFamily="18" charset="0"/>
                                          </a:rPr>
                                          <m:t>𝑾</m:t>
                                        </m:r>
                                      </m:e>
                                      <m:sup>
                                        <m:r>
                                          <a:rPr lang="en-US" sz="2000" b="1" i="1">
                                            <a:latin typeface="Cambria Math" panose="02040503050406030204" pitchFamily="18" charset="0"/>
                                          </a:rPr>
                                          <m:t>𝑻</m:t>
                                        </m:r>
                                      </m:sup>
                                    </m:sSup>
                                    <m:r>
                                      <a:rPr lang="en-US" sz="2000" b="1" i="1">
                                        <a:latin typeface="Cambria Math" panose="02040503050406030204" pitchFamily="18" charset="0"/>
                                      </a:rPr>
                                      <m:t>𝑾𝑯</m:t>
                                    </m:r>
                                  </m:e>
                                </m:d>
                              </m:e>
                              <m:sub>
                                <m:r>
                                  <a:rPr lang="en-US" sz="2000" b="1" i="1">
                                    <a:latin typeface="Cambria Math" panose="02040503050406030204" pitchFamily="18" charset="0"/>
                                  </a:rPr>
                                  <m:t>𝒊𝒌</m:t>
                                </m:r>
                              </m:sub>
                            </m:sSub>
                          </m:den>
                        </m:f>
                      </m:oMath>
                    </m:oMathPara>
                  </a14:m>
                  <a:endParaRPr dirty="0"/>
                </a:p>
                <a:p>
                  <a:endParaRPr lang="en-US" dirty="0"/>
                </a:p>
              </p:txBody>
            </p:sp>
          </mc:Choice>
          <mc:Fallback xmlns="">
            <p:sp>
              <p:nvSpPr>
                <p:cNvPr id="20" name="TextBox 19">
                  <a:extLst>
                    <a:ext uri="{FF2B5EF4-FFF2-40B4-BE49-F238E27FC236}">
                      <a16:creationId xmlns:a16="http://schemas.microsoft.com/office/drawing/2014/main" id="{2183A603-2DD3-6822-A46E-1EC6C5069FC6}"/>
                    </a:ext>
                  </a:extLst>
                </p:cNvPr>
                <p:cNvSpPr txBox="1">
                  <a:spLocks noRot="1" noChangeAspect="1" noMove="1" noResize="1" noEditPoints="1" noAdjustHandles="1" noChangeArrowheads="1" noChangeShapeType="1" noTextEdit="1"/>
                </p:cNvSpPr>
                <p:nvPr/>
              </p:nvSpPr>
              <p:spPr>
                <a:xfrm>
                  <a:off x="1834548" y="5426422"/>
                  <a:ext cx="2190984" cy="843436"/>
                </a:xfrm>
                <a:prstGeom prst="rect">
                  <a:avLst/>
                </a:prstGeom>
                <a:blipFill>
                  <a:blip r:embed="rId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403AF11-6F78-C49D-86A8-9D4C140A5F74}"/>
                </a:ext>
              </a:extLst>
            </p:cNvPr>
            <p:cNvPicPr>
              <a:picLocks noChangeAspect="1"/>
            </p:cNvPicPr>
            <p:nvPr/>
          </p:nvPicPr>
          <p:blipFill>
            <a:blip r:embed="rId8"/>
            <a:stretch>
              <a:fillRect/>
            </a:stretch>
          </p:blipFill>
          <p:spPr>
            <a:xfrm>
              <a:off x="729071" y="2595910"/>
              <a:ext cx="4879587" cy="2417267"/>
            </a:xfrm>
            <a:prstGeom prst="rect">
              <a:avLst/>
            </a:prstGeom>
          </p:spPr>
        </p:pic>
      </p:grpSp>
    </p:spTree>
    <p:extLst>
      <p:ext uri="{BB962C8B-B14F-4D97-AF65-F5344CB8AC3E}">
        <p14:creationId xmlns:p14="http://schemas.microsoft.com/office/powerpoint/2010/main" val="122094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6362D78B-4291-FF2E-AEC7-C7665D6E3D49}"/>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F7B9CDDA-589F-5D8A-3E74-C6FF8636B012}"/>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vi-VN" dirty="0"/>
              <a:t>Thách Thức Kĩ Thuật &amp; Giải Pháp</a:t>
            </a:r>
          </a:p>
        </p:txBody>
      </p:sp>
      <p:sp>
        <p:nvSpPr>
          <p:cNvPr id="375" name="Google Shape;375;p5">
            <a:extLst>
              <a:ext uri="{FF2B5EF4-FFF2-40B4-BE49-F238E27FC236}">
                <a16:creationId xmlns:a16="http://schemas.microsoft.com/office/drawing/2014/main" id="{CC13AA57-DB53-C5D3-CD0D-FB652453E1C4}"/>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a:t>Thực hiện bởi Nhóm 4, Lớp CS115.Q11</a:t>
            </a:r>
            <a:endParaRPr lang="en-VN" dirty="0"/>
          </a:p>
        </p:txBody>
      </p:sp>
      <p:sp>
        <p:nvSpPr>
          <p:cNvPr id="376" name="Google Shape;376;p5">
            <a:extLst>
              <a:ext uri="{FF2B5EF4-FFF2-40B4-BE49-F238E27FC236}">
                <a16:creationId xmlns:a16="http://schemas.microsoft.com/office/drawing/2014/main" id="{0CD39F8E-456B-1813-DDFD-C9145056F311}"/>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smtClean="0"/>
              <a:t>16</a:t>
            </a:fld>
            <a:endParaRPr lang="en-VN"/>
          </a:p>
        </p:txBody>
      </p:sp>
      <p:cxnSp>
        <p:nvCxnSpPr>
          <p:cNvPr id="4" name="Straight Connector 3">
            <a:extLst>
              <a:ext uri="{FF2B5EF4-FFF2-40B4-BE49-F238E27FC236}">
                <a16:creationId xmlns:a16="http://schemas.microsoft.com/office/drawing/2014/main" id="{1651B12F-9CF3-2F5B-EC3C-9C5883E54B84}"/>
              </a:ext>
            </a:extLst>
          </p:cNvPr>
          <p:cNvCxnSpPr>
            <a:cxnSpLocks/>
          </p:cNvCxnSpPr>
          <p:nvPr/>
        </p:nvCxnSpPr>
        <p:spPr>
          <a:xfrm>
            <a:off x="6221062" y="1083760"/>
            <a:ext cx="0" cy="4835993"/>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CCE140AB-0A1D-D331-A808-D1263F9A1D36}"/>
              </a:ext>
            </a:extLst>
          </p:cNvPr>
          <p:cNvGrpSpPr/>
          <p:nvPr/>
        </p:nvGrpSpPr>
        <p:grpSpPr>
          <a:xfrm>
            <a:off x="6757797" y="5400444"/>
            <a:ext cx="4842605" cy="415498"/>
            <a:chOff x="645418" y="5517053"/>
            <a:chExt cx="4842605" cy="415498"/>
          </a:xfrm>
        </p:grpSpPr>
        <p:sp>
          <p:nvSpPr>
            <p:cNvPr id="40" name="Arrow: Right 39">
              <a:extLst>
                <a:ext uri="{FF2B5EF4-FFF2-40B4-BE49-F238E27FC236}">
                  <a16:creationId xmlns:a16="http://schemas.microsoft.com/office/drawing/2014/main" id="{983386D1-8714-E151-59C4-A03D21DD875B}"/>
                </a:ext>
              </a:extLst>
            </p:cNvPr>
            <p:cNvSpPr/>
            <p:nvPr/>
          </p:nvSpPr>
          <p:spPr>
            <a:xfrm>
              <a:off x="645418" y="5593247"/>
              <a:ext cx="810533" cy="26311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0BE61557-BF76-513F-A0AB-2C48FEF9F324}"/>
                </a:ext>
              </a:extLst>
            </p:cNvPr>
            <p:cNvSpPr txBox="1"/>
            <p:nvPr/>
          </p:nvSpPr>
          <p:spPr>
            <a:xfrm>
              <a:off x="1574930" y="5517053"/>
              <a:ext cx="3913093" cy="415498"/>
            </a:xfrm>
            <a:prstGeom prst="rect">
              <a:avLst/>
            </a:prstGeom>
            <a:noFill/>
          </p:spPr>
          <p:txBody>
            <a:bodyPr wrap="square" rtlCol="0">
              <a:spAutoFit/>
            </a:bodyPr>
            <a:lstStyle/>
            <a:p>
              <a:r>
                <a:rPr lang="vi-VN" sz="2100" dirty="0">
                  <a:solidFill>
                    <a:srgbClr val="FF0000"/>
                  </a:solidFill>
                </a:rPr>
                <a:t>Thuật Toán hội tụ ổn định.</a:t>
              </a:r>
              <a:endParaRPr lang="en-US" sz="2100" dirty="0">
                <a:solidFill>
                  <a:srgbClr val="FF0000"/>
                </a:solidFill>
              </a:endParaRPr>
            </a:p>
          </p:txBody>
        </p:sp>
      </p:grpSp>
      <p:grpSp>
        <p:nvGrpSpPr>
          <p:cNvPr id="45" name="Group 44">
            <a:extLst>
              <a:ext uri="{FF2B5EF4-FFF2-40B4-BE49-F238E27FC236}">
                <a16:creationId xmlns:a16="http://schemas.microsoft.com/office/drawing/2014/main" id="{FA13771D-48CB-334A-4C7E-E39F76A806A8}"/>
              </a:ext>
            </a:extLst>
          </p:cNvPr>
          <p:cNvGrpSpPr/>
          <p:nvPr/>
        </p:nvGrpSpPr>
        <p:grpSpPr>
          <a:xfrm>
            <a:off x="893765" y="5397764"/>
            <a:ext cx="4842605" cy="415498"/>
            <a:chOff x="835531" y="4675754"/>
            <a:chExt cx="4842605" cy="415498"/>
          </a:xfrm>
        </p:grpSpPr>
        <p:sp>
          <p:nvSpPr>
            <p:cNvPr id="46" name="Arrow: Right 45">
              <a:extLst>
                <a:ext uri="{FF2B5EF4-FFF2-40B4-BE49-F238E27FC236}">
                  <a16:creationId xmlns:a16="http://schemas.microsoft.com/office/drawing/2014/main" id="{3A694835-BD8D-F585-0961-51644F9DBF8F}"/>
                </a:ext>
              </a:extLst>
            </p:cNvPr>
            <p:cNvSpPr/>
            <p:nvPr/>
          </p:nvSpPr>
          <p:spPr>
            <a:xfrm>
              <a:off x="835531" y="4746748"/>
              <a:ext cx="810533" cy="26311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CD076152-E30C-07ED-3FBE-CC1D99E326D4}"/>
                </a:ext>
              </a:extLst>
            </p:cNvPr>
            <p:cNvSpPr txBox="1"/>
            <p:nvPr/>
          </p:nvSpPr>
          <p:spPr>
            <a:xfrm>
              <a:off x="1765043" y="4675754"/>
              <a:ext cx="3913093" cy="415498"/>
            </a:xfrm>
            <a:prstGeom prst="rect">
              <a:avLst/>
            </a:prstGeom>
            <a:noFill/>
          </p:spPr>
          <p:txBody>
            <a:bodyPr wrap="square" rtlCol="0">
              <a:spAutoFit/>
            </a:bodyPr>
            <a:lstStyle/>
            <a:p>
              <a:r>
                <a:rPr lang="vi-VN" sz="2100" dirty="0">
                  <a:solidFill>
                    <a:srgbClr val="FF0000"/>
                  </a:solidFill>
                </a:rPr>
                <a:t>Thuật Toán sụp đổ.</a:t>
              </a:r>
              <a:endParaRPr lang="en-US" sz="2100" dirty="0">
                <a:solidFill>
                  <a:srgbClr val="FF0000"/>
                </a:solidFill>
              </a:endParaRPr>
            </a:p>
          </p:txBody>
        </p:sp>
      </p:grpSp>
      <p:grpSp>
        <p:nvGrpSpPr>
          <p:cNvPr id="9" name="Group 8">
            <a:extLst>
              <a:ext uri="{FF2B5EF4-FFF2-40B4-BE49-F238E27FC236}">
                <a16:creationId xmlns:a16="http://schemas.microsoft.com/office/drawing/2014/main" id="{D6CC2C85-52ED-1604-EC19-5F2F80BBC675}"/>
              </a:ext>
            </a:extLst>
          </p:cNvPr>
          <p:cNvGrpSpPr/>
          <p:nvPr/>
        </p:nvGrpSpPr>
        <p:grpSpPr>
          <a:xfrm>
            <a:off x="6414075" y="1083760"/>
            <a:ext cx="6805933" cy="3951817"/>
            <a:chOff x="6414075" y="1083760"/>
            <a:chExt cx="6805933" cy="3951817"/>
          </a:xfrm>
        </p:grpSpPr>
        <p:grpSp>
          <p:nvGrpSpPr>
            <p:cNvPr id="5" name="Group 4">
              <a:extLst>
                <a:ext uri="{FF2B5EF4-FFF2-40B4-BE49-F238E27FC236}">
                  <a16:creationId xmlns:a16="http://schemas.microsoft.com/office/drawing/2014/main" id="{D1E5A768-B062-D751-8819-1A3A1922D25D}"/>
                </a:ext>
              </a:extLst>
            </p:cNvPr>
            <p:cNvGrpSpPr/>
            <p:nvPr/>
          </p:nvGrpSpPr>
          <p:grpSpPr>
            <a:xfrm>
              <a:off x="6512697" y="1083760"/>
              <a:ext cx="6707311" cy="3345801"/>
              <a:chOff x="6512697" y="1083760"/>
              <a:chExt cx="6707311" cy="334580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750BF5-4A2E-F4B3-6AF5-B8B4EE3F15E1}"/>
                      </a:ext>
                    </a:extLst>
                  </p:cNvPr>
                  <p:cNvSpPr txBox="1"/>
                  <p:nvPr/>
                </p:nvSpPr>
                <p:spPr>
                  <a:xfrm>
                    <a:off x="6512697" y="1083760"/>
                    <a:ext cx="6707311" cy="738664"/>
                  </a:xfrm>
                  <a:prstGeom prst="rect">
                    <a:avLst/>
                  </a:prstGeom>
                  <a:noFill/>
                </p:spPr>
                <p:txBody>
                  <a:bodyPr wrap="square" rtlCol="0">
                    <a:spAutoFit/>
                  </a:bodyPr>
                  <a:lstStyle/>
                  <a:p>
                    <a:r>
                      <a:rPr lang="vi-VN" sz="2100" dirty="0">
                        <a:solidFill>
                          <a:srgbClr val="FF0000"/>
                        </a:solidFill>
                      </a:rPr>
                      <a:t>2. Giải pháp:</a:t>
                    </a:r>
                  </a:p>
                  <a:p>
                    <a:pPr marL="342900" indent="-342900">
                      <a:buFont typeface="Arial" panose="020B0604020202020204" pitchFamily="34" charset="0"/>
                      <a:buChar char="•"/>
                    </a:pPr>
                    <a:r>
                      <a:rPr lang="vi-VN" sz="2000" dirty="0"/>
                      <a:t>Cộng Hằng số nhỏ </a:t>
                    </a:r>
                    <a14:m>
                      <m:oMath xmlns:m="http://schemas.openxmlformats.org/officeDocument/2006/math">
                        <m:r>
                          <a:rPr lang="vi-VN" sz="2000" i="1" smtClean="0">
                            <a:latin typeface="Cambria Math" panose="02040503050406030204" pitchFamily="18" charset="0"/>
                            <a:ea typeface="Cambria Math" panose="02040503050406030204" pitchFamily="18" charset="0"/>
                          </a:rPr>
                          <m:t>𝜀</m:t>
                        </m:r>
                        <m:r>
                          <a:rPr lang="vi-VN" sz="2000" b="0" i="1" smtClean="0">
                            <a:latin typeface="Cambria Math" panose="02040503050406030204" pitchFamily="18" charset="0"/>
                            <a:ea typeface="Cambria Math" panose="02040503050406030204" pitchFamily="18" charset="0"/>
                          </a:rPr>
                          <m:t> (</m:t>
                        </m:r>
                        <m:r>
                          <m:rPr>
                            <m:sty m:val="p"/>
                          </m:rPr>
                          <a:rPr lang="vi-VN" sz="2000" i="1">
                            <a:latin typeface="Cambria Math" panose="02040503050406030204" pitchFamily="18" charset="0"/>
                            <a:ea typeface="Cambria Math" panose="02040503050406030204" pitchFamily="18" charset="0"/>
                          </a:rPr>
                          <m:t>Machine</m:t>
                        </m:r>
                      </m:oMath>
                    </a14:m>
                    <a:r>
                      <a:rPr lang="vi-VN" sz="2000" dirty="0"/>
                      <a:t> Epsilon = 1e-9).  </a:t>
                    </a:r>
                    <a:endParaRPr lang="en-US" sz="2000" dirty="0"/>
                  </a:p>
                </p:txBody>
              </p:sp>
            </mc:Choice>
            <mc:Fallback xmlns="">
              <p:sp>
                <p:nvSpPr>
                  <p:cNvPr id="6" name="TextBox 5">
                    <a:extLst>
                      <a:ext uri="{FF2B5EF4-FFF2-40B4-BE49-F238E27FC236}">
                        <a16:creationId xmlns:a16="http://schemas.microsoft.com/office/drawing/2014/main" id="{95750BF5-4A2E-F4B3-6AF5-B8B4EE3F15E1}"/>
                      </a:ext>
                    </a:extLst>
                  </p:cNvPr>
                  <p:cNvSpPr txBox="1">
                    <a:spLocks noRot="1" noChangeAspect="1" noMove="1" noResize="1" noEditPoints="1" noAdjustHandles="1" noChangeArrowheads="1" noChangeShapeType="1" noTextEdit="1"/>
                  </p:cNvSpPr>
                  <p:nvPr/>
                </p:nvSpPr>
                <p:spPr>
                  <a:xfrm>
                    <a:off x="6512697" y="1083760"/>
                    <a:ext cx="6707311" cy="738664"/>
                  </a:xfrm>
                  <a:prstGeom prst="rect">
                    <a:avLst/>
                  </a:prstGeom>
                  <a:blipFill>
                    <a:blip r:embed="rId3"/>
                    <a:stretch>
                      <a:fillRect l="-1090" t="-4959" b="-12397"/>
                    </a:stretch>
                  </a:blipFill>
                </p:spPr>
                <p:txBody>
                  <a:bodyPr/>
                  <a:lstStyle/>
                  <a:p>
                    <a:r>
                      <a:rPr lang="en-US">
                        <a:noFill/>
                      </a:rPr>
                      <a:t> </a:t>
                    </a:r>
                  </a:p>
                </p:txBody>
              </p:sp>
            </mc:Fallback>
          </mc:AlternateContent>
          <p:sp>
            <p:nvSpPr>
              <p:cNvPr id="43" name="Google Shape;374;p5">
                <a:extLst>
                  <a:ext uri="{FF2B5EF4-FFF2-40B4-BE49-F238E27FC236}">
                    <a16:creationId xmlns:a16="http://schemas.microsoft.com/office/drawing/2014/main" id="{90AC9D08-9C68-3885-FD2C-A9CC9E73FF4B}"/>
                  </a:ext>
                </a:extLst>
              </p:cNvPr>
              <p:cNvSpPr txBox="1">
                <a:spLocks/>
              </p:cNvSpPr>
              <p:nvPr/>
            </p:nvSpPr>
            <p:spPr>
              <a:xfrm>
                <a:off x="6680182" y="2020251"/>
                <a:ext cx="5292729" cy="2409310"/>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just" rtl="0">
                  <a:lnSpc>
                    <a:spcPct val="130000"/>
                  </a:lnSpc>
                  <a:spcBef>
                    <a:spcPts val="3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30000"/>
                  </a:lnSpc>
                  <a:spcBef>
                    <a:spcPts val="3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3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3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None/>
                </a:pPr>
                <a:r>
                  <a:rPr lang="en-US" sz="1800" b="0" dirty="0">
                    <a:solidFill>
                      <a:srgbClr val="0000FF"/>
                    </a:solidFill>
                    <a:effectLst/>
                    <a:latin typeface="Lucida Sans Unicode" panose="020B0602030504020204" pitchFamily="34" charset="0"/>
                    <a:cs typeface="Lucida Sans Unicode" panose="020B0602030504020204" pitchFamily="34" charset="0"/>
                  </a:rPr>
                  <a:t>def</a:t>
                </a:r>
                <a:r>
                  <a:rPr lang="en-US" sz="1800" b="0" dirty="0">
                    <a:solidFill>
                      <a:srgbClr val="000000"/>
                    </a:solidFill>
                    <a:effectLst/>
                    <a:latin typeface="Lucida Sans Unicode" panose="020B0602030504020204" pitchFamily="34" charset="0"/>
                    <a:cs typeface="Lucida Sans Unicode" panose="020B0602030504020204" pitchFamily="34" charset="0"/>
                  </a:rPr>
                  <a:t> </a:t>
                </a:r>
                <a:r>
                  <a:rPr lang="vi-VN" sz="1800" b="0" dirty="0">
                    <a:solidFill>
                      <a:srgbClr val="FFC000"/>
                    </a:solidFill>
                    <a:effectLst/>
                    <a:latin typeface="Lucida Sans Unicode" panose="020B0602030504020204" pitchFamily="34" charset="0"/>
                    <a:cs typeface="Lucida Sans Unicode" panose="020B0602030504020204" pitchFamily="34" charset="0"/>
                  </a:rPr>
                  <a:t>kl_loss</a:t>
                </a:r>
                <a:r>
                  <a:rPr lang="en-US" sz="1800" b="0" dirty="0">
                    <a:solidFill>
                      <a:srgbClr val="000000"/>
                    </a:solidFill>
                    <a:effectLst/>
                    <a:latin typeface="Lucida Sans Unicode" panose="020B0602030504020204" pitchFamily="34" charset="0"/>
                    <a:cs typeface="Lucida Sans Unicode" panose="020B0602030504020204" pitchFamily="34" charset="0"/>
                  </a:rPr>
                  <a:t>(</a:t>
                </a:r>
                <a:r>
                  <a:rPr lang="vi-VN" sz="1800" dirty="0">
                    <a:solidFill>
                      <a:srgbClr val="001080"/>
                    </a:solidFill>
                    <a:latin typeface="Lucida Sans Unicode" panose="020B0602030504020204" pitchFamily="34" charset="0"/>
                    <a:cs typeface="Lucida Sans Unicode" panose="020B0602030504020204" pitchFamily="34" charset="0"/>
                  </a:rPr>
                  <a:t>V, W, H, epsilon = </a:t>
                </a:r>
                <a:r>
                  <a:rPr lang="vi-VN" sz="1800" dirty="0">
                    <a:solidFill>
                      <a:srgbClr val="00B050"/>
                    </a:solidFill>
                    <a:latin typeface="Lucida Sans Unicode" panose="020B0602030504020204" pitchFamily="34" charset="0"/>
                    <a:cs typeface="Lucida Sans Unicode" panose="020B0602030504020204" pitchFamily="34" charset="0"/>
                  </a:rPr>
                  <a:t>1e-9</a:t>
                </a:r>
                <a:r>
                  <a:rPr lang="en-US" sz="1800" b="0" dirty="0">
                    <a:solidFill>
                      <a:srgbClr val="000000"/>
                    </a:solidFill>
                    <a:effectLst/>
                    <a:latin typeface="Lucida Sans Unicode" panose="020B0602030504020204" pitchFamily="34" charset="0"/>
                    <a:cs typeface="Lucida Sans Unicode" panose="020B0602030504020204" pitchFamily="34" charset="0"/>
                  </a:rPr>
                  <a:t>):</a:t>
                </a:r>
                <a:endParaRPr lang="vi-VN" sz="1800" b="0" dirty="0">
                  <a:solidFill>
                    <a:srgbClr val="000000"/>
                  </a:solidFill>
                  <a:effectLst/>
                  <a:latin typeface="Lucida Sans Unicode" panose="020B0602030504020204" pitchFamily="34" charset="0"/>
                  <a:cs typeface="Lucida Sans Unicode" panose="020B0602030504020204" pitchFamily="34" charset="0"/>
                </a:endParaRPr>
              </a:p>
              <a:p>
                <a:pPr marL="50800" indent="0">
                  <a:buNone/>
                </a:pPr>
                <a:r>
                  <a:rPr lang="vi-VN" sz="1800" dirty="0">
                    <a:solidFill>
                      <a:srgbClr val="000000"/>
                    </a:solidFill>
                    <a:latin typeface="Lucida Sans Unicode" panose="020B0602030504020204" pitchFamily="34" charset="0"/>
                    <a:cs typeface="Lucida Sans Unicode" panose="020B0602030504020204" pitchFamily="34" charset="0"/>
                  </a:rPr>
                  <a:t>    WH = W @ H + epsilon</a:t>
                </a:r>
              </a:p>
              <a:p>
                <a:pPr marL="50800" indent="0">
                  <a:buNone/>
                </a:pPr>
                <a:r>
                  <a:rPr lang="vi-VN" sz="1800" b="0" dirty="0">
                    <a:solidFill>
                      <a:srgbClr val="000000"/>
                    </a:solidFill>
                    <a:effectLst/>
                    <a:latin typeface="Lucida Sans Unicode" panose="020B0602030504020204" pitchFamily="34" charset="0"/>
                    <a:cs typeface="Lucida Sans Unicode" panose="020B0602030504020204" pitchFamily="34" charset="0"/>
                  </a:rPr>
                  <a:t>    V_WH = V / WH</a:t>
                </a:r>
              </a:p>
              <a:p>
                <a:pPr marL="50800" indent="0">
                  <a:buNone/>
                </a:pPr>
                <a:r>
                  <a:rPr lang="vi-VN" sz="1800" dirty="0">
                    <a:solidFill>
                      <a:srgbClr val="000000"/>
                    </a:solidFill>
                    <a:latin typeface="Lucida Sans Unicode" panose="020B0602030504020204" pitchFamily="34" charset="0"/>
                    <a:cs typeface="Lucida Sans Unicode" panose="020B0602030504020204" pitchFamily="34" charset="0"/>
                  </a:rPr>
                  <a:t>    log_V_WH = np.log(V_WH + epsilon)</a:t>
                </a:r>
              </a:p>
              <a:p>
                <a:pPr marL="50800" indent="0">
                  <a:buNone/>
                </a:pPr>
                <a:r>
                  <a:rPr lang="vi-VN" sz="1800" b="0" dirty="0">
                    <a:solidFill>
                      <a:srgbClr val="000000"/>
                    </a:solidFill>
                    <a:effectLst/>
                    <a:latin typeface="Lucida Sans Unicode" panose="020B0602030504020204" pitchFamily="34" charset="0"/>
                    <a:cs typeface="Lucida Sans Unicode" panose="020B0602030504020204" pitchFamily="34" charset="0"/>
                  </a:rPr>
                  <a:t>    loss = np.sum(V * log_V_WH – V + WH)</a:t>
                </a:r>
                <a:endParaRPr lang="en-US" sz="1800" b="0" dirty="0">
                  <a:solidFill>
                    <a:srgbClr val="000000"/>
                  </a:solidFill>
                  <a:effectLst/>
                  <a:latin typeface="Lucida Sans Unicode" panose="020B0602030504020204" pitchFamily="34" charset="0"/>
                  <a:cs typeface="Lucida Sans Unicode" panose="020B0602030504020204" pitchFamily="34" charset="0"/>
                </a:endParaRPr>
              </a:p>
              <a:p>
                <a:pPr marL="50800" indent="0">
                  <a:buNone/>
                </a:pPr>
                <a:r>
                  <a:rPr lang="en-US" sz="1800" b="0" dirty="0">
                    <a:solidFill>
                      <a:srgbClr val="000000"/>
                    </a:solidFill>
                    <a:effectLst/>
                    <a:latin typeface="Lucida Sans Unicode" panose="020B0602030504020204" pitchFamily="34" charset="0"/>
                    <a:cs typeface="Lucida Sans Unicode" panose="020B0602030504020204" pitchFamily="34" charset="0"/>
                  </a:rPr>
                  <a:t>    </a:t>
                </a:r>
                <a:r>
                  <a:rPr lang="en-US" sz="1800" b="0" dirty="0">
                    <a:solidFill>
                      <a:srgbClr val="FF00FF"/>
                    </a:solidFill>
                    <a:effectLst/>
                    <a:latin typeface="Lucida Sans Unicode" panose="020B0602030504020204" pitchFamily="34" charset="0"/>
                    <a:cs typeface="Lucida Sans Unicode" panose="020B0602030504020204" pitchFamily="34" charset="0"/>
                  </a:rPr>
                  <a:t>return </a:t>
                </a:r>
                <a:r>
                  <a:rPr lang="vi-VN" sz="1800" b="0" dirty="0">
                    <a:solidFill>
                      <a:srgbClr val="FF00FF"/>
                    </a:solidFill>
                    <a:effectLst/>
                    <a:latin typeface="Lucida Sans Unicode" panose="020B0602030504020204" pitchFamily="34" charset="0"/>
                    <a:cs typeface="Lucida Sans Unicode" panose="020B0602030504020204" pitchFamily="34" charset="0"/>
                  </a:rPr>
                  <a:t>loss</a:t>
                </a:r>
                <a:r>
                  <a:rPr lang="en-US" sz="1800" b="0" dirty="0">
                    <a:solidFill>
                      <a:srgbClr val="000000"/>
                    </a:solidFill>
                    <a:effectLst/>
                    <a:latin typeface="Lucida Sans Unicode" panose="020B0602030504020204" pitchFamily="34" charset="0"/>
                    <a:cs typeface="Lucida Sans Unicode" panose="020B0602030504020204" pitchFamily="34" charset="0"/>
                  </a:rPr>
                  <a:t>   </a:t>
                </a:r>
              </a:p>
            </p:txBody>
          </p:sp>
        </p:grpSp>
        <p:sp>
          <p:nvSpPr>
            <p:cNvPr id="55" name="TextBox 54">
              <a:extLst>
                <a:ext uri="{FF2B5EF4-FFF2-40B4-BE49-F238E27FC236}">
                  <a16:creationId xmlns:a16="http://schemas.microsoft.com/office/drawing/2014/main" id="{04256A3A-B5D9-46A0-8396-72FB1A9C8874}"/>
                </a:ext>
              </a:extLst>
            </p:cNvPr>
            <p:cNvSpPr txBox="1"/>
            <p:nvPr/>
          </p:nvSpPr>
          <p:spPr>
            <a:xfrm>
              <a:off x="6414075" y="4666245"/>
              <a:ext cx="6459559" cy="369332"/>
            </a:xfrm>
            <a:prstGeom prst="rect">
              <a:avLst/>
            </a:prstGeom>
            <a:noFill/>
          </p:spPr>
          <p:txBody>
            <a:bodyPr wrap="square" rtlCol="0">
              <a:spAutoFit/>
            </a:bodyPr>
            <a:lstStyle/>
            <a:p>
              <a:pPr marL="285750" indent="-285750">
                <a:buFont typeface="Wingdings" panose="05000000000000000000" pitchFamily="2" charset="2"/>
                <a:buChar char="Ø"/>
              </a:pPr>
              <a:r>
                <a:rPr lang="vi-VN" sz="1800" dirty="0"/>
                <a:t>Sử dụng Epsilon giúp bảo đảm tính ổn định số học.</a:t>
              </a:r>
              <a:endParaRPr lang="en-US" sz="1800" dirty="0"/>
            </a:p>
          </p:txBody>
        </p:sp>
      </p:grpSp>
      <p:grpSp>
        <p:nvGrpSpPr>
          <p:cNvPr id="3" name="Group 2">
            <a:extLst>
              <a:ext uri="{FF2B5EF4-FFF2-40B4-BE49-F238E27FC236}">
                <a16:creationId xmlns:a16="http://schemas.microsoft.com/office/drawing/2014/main" id="{365856B4-4CFD-F5DA-1FB5-A5A1B4E42052}"/>
              </a:ext>
            </a:extLst>
          </p:cNvPr>
          <p:cNvGrpSpPr/>
          <p:nvPr/>
        </p:nvGrpSpPr>
        <p:grpSpPr>
          <a:xfrm>
            <a:off x="276282" y="1064332"/>
            <a:ext cx="6707311" cy="4127198"/>
            <a:chOff x="276282" y="1064332"/>
            <a:chExt cx="6707311" cy="4127198"/>
          </a:xfrm>
        </p:grpSpPr>
        <p:sp>
          <p:nvSpPr>
            <p:cNvPr id="2" name="TextBox 1">
              <a:extLst>
                <a:ext uri="{FF2B5EF4-FFF2-40B4-BE49-F238E27FC236}">
                  <a16:creationId xmlns:a16="http://schemas.microsoft.com/office/drawing/2014/main" id="{4DDAEA91-A777-0AE0-DE0B-0B57DE9FFE29}"/>
                </a:ext>
              </a:extLst>
            </p:cNvPr>
            <p:cNvSpPr txBox="1"/>
            <p:nvPr/>
          </p:nvSpPr>
          <p:spPr>
            <a:xfrm>
              <a:off x="276282" y="1064332"/>
              <a:ext cx="6707311" cy="738664"/>
            </a:xfrm>
            <a:prstGeom prst="rect">
              <a:avLst/>
            </a:prstGeom>
            <a:noFill/>
          </p:spPr>
          <p:txBody>
            <a:bodyPr wrap="square" rtlCol="0">
              <a:spAutoFit/>
            </a:bodyPr>
            <a:lstStyle/>
            <a:p>
              <a:r>
                <a:rPr lang="vi-VN" sz="2100" dirty="0">
                  <a:solidFill>
                    <a:srgbClr val="FF0000"/>
                  </a:solidFill>
                </a:rPr>
                <a:t>1. Thách thức kĩ thuật:</a:t>
              </a:r>
            </a:p>
            <a:p>
              <a:pPr marL="342900" indent="-342900">
                <a:buFont typeface="Arial" panose="020B0604020202020204" pitchFamily="34" charset="0"/>
                <a:buChar char="•"/>
              </a:pPr>
              <a:r>
                <a:rPr lang="vi-VN" sz="2000" dirty="0"/>
                <a:t>ZeroDivisionError &amp; Floating Point Instability. </a:t>
              </a:r>
              <a:endParaRPr lang="en-US" sz="20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80F7E7-1E18-FEF3-5147-B6DADE014FC7}"/>
                    </a:ext>
                  </a:extLst>
                </p:cNvPr>
                <p:cNvSpPr txBox="1"/>
                <p:nvPr/>
              </p:nvSpPr>
              <p:spPr>
                <a:xfrm>
                  <a:off x="673233" y="1869450"/>
                  <a:ext cx="5328300" cy="9404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𝑫</m:t>
                            </m:r>
                          </m:e>
                          <m:sub>
                            <m:r>
                              <m:rPr>
                                <m:nor/>
                              </m:rPr>
                              <a:rPr lang="en-US" sz="1800" b="1" i="0">
                                <a:latin typeface="Cambria Math" panose="02040503050406030204" pitchFamily="18" charset="0"/>
                              </a:rPr>
                              <m:t>KL</m:t>
                            </m:r>
                          </m:sub>
                        </m:sSub>
                        <m:d>
                          <m:dPr>
                            <m:ctrlPr>
                              <a:rPr lang="en-US" sz="1800" b="1" i="1">
                                <a:latin typeface="Cambria Math" panose="02040503050406030204" pitchFamily="18" charset="0"/>
                              </a:rPr>
                            </m:ctrlPr>
                          </m:dPr>
                          <m:e>
                            <m:r>
                              <a:rPr lang="en-US" sz="1800" b="1" i="1">
                                <a:latin typeface="Cambria Math" panose="02040503050406030204" pitchFamily="18" charset="0"/>
                              </a:rPr>
                              <m:t>𝑽</m:t>
                            </m:r>
                            <m:r>
                              <m:rPr>
                                <m:lit/>
                              </m:rPr>
                              <a:rPr lang="en-US" sz="1800" b="1" i="1">
                                <a:latin typeface="Cambria Math" panose="02040503050406030204" pitchFamily="18" charset="0"/>
                              </a:rPr>
                              <m:t>|</m:t>
                            </m:r>
                            <m:r>
                              <a:rPr lang="en-US" sz="1800" b="1" i="1">
                                <a:latin typeface="Cambria Math" panose="02040503050406030204" pitchFamily="18" charset="0"/>
                              </a:rPr>
                              <m:t>𝑾𝑯</m:t>
                            </m:r>
                          </m:e>
                        </m:d>
                        <m:r>
                          <a:rPr lang="en-US" sz="1800" b="1" i="1">
                            <a:latin typeface="Cambria Math" panose="02040503050406030204" pitchFamily="18" charset="0"/>
                          </a:rPr>
                          <m:t>=</m:t>
                        </m:r>
                        <m:nary>
                          <m:naryPr>
                            <m:chr m:val="∑"/>
                            <m:supHide m:val="on"/>
                            <m:ctrlPr>
                              <a:rPr lang="en-US" sz="1800" b="1" i="1">
                                <a:latin typeface="Cambria Math" panose="02040503050406030204" pitchFamily="18" charset="0"/>
                              </a:rPr>
                            </m:ctrlPr>
                          </m:naryPr>
                          <m:sub>
                            <m:r>
                              <a:rPr lang="en-US" sz="1800" b="1" i="1">
                                <a:latin typeface="Cambria Math" panose="02040503050406030204" pitchFamily="18" charset="0"/>
                              </a:rPr>
                              <m:t>𝒊</m:t>
                            </m:r>
                            <m:r>
                              <a:rPr lang="en-US" sz="1800" b="1" i="1">
                                <a:latin typeface="Cambria Math" panose="02040503050406030204" pitchFamily="18" charset="0"/>
                              </a:rPr>
                              <m:t>,</m:t>
                            </m:r>
                            <m:r>
                              <a:rPr lang="en-US" sz="1800" b="1" i="1">
                                <a:latin typeface="Cambria Math" panose="02040503050406030204" pitchFamily="18" charset="0"/>
                              </a:rPr>
                              <m:t>𝒋</m:t>
                            </m:r>
                          </m:sub>
                          <m:sup/>
                          <m:e>
                            <m:d>
                              <m:dPr>
                                <m:ctrlPr>
                                  <a:rPr lang="en-US" sz="1800" b="1" i="1">
                                    <a:latin typeface="Cambria Math" panose="02040503050406030204" pitchFamily="18" charset="0"/>
                                  </a:rPr>
                                </m:ctrlPr>
                              </m:dPr>
                              <m:e>
                                <m:sSub>
                                  <m:sSubPr>
                                    <m:ctrlPr>
                                      <a:rPr lang="en-US" sz="1800" b="1" i="1">
                                        <a:latin typeface="Cambria Math" panose="02040503050406030204" pitchFamily="18" charset="0"/>
                                      </a:rPr>
                                    </m:ctrlPr>
                                  </m:sSubPr>
                                  <m:e>
                                    <m:r>
                                      <a:rPr lang="en-US" sz="1800" b="1" i="1">
                                        <a:latin typeface="Cambria Math" panose="02040503050406030204" pitchFamily="18" charset="0"/>
                                      </a:rPr>
                                      <m:t>𝑽</m:t>
                                    </m:r>
                                  </m:e>
                                  <m:sub>
                                    <m:r>
                                      <a:rPr lang="en-US" sz="1800" b="1" i="1">
                                        <a:latin typeface="Cambria Math" panose="02040503050406030204" pitchFamily="18" charset="0"/>
                                      </a:rPr>
                                      <m:t>𝒊𝒋</m:t>
                                    </m:r>
                                  </m:sub>
                                </m:sSub>
                                <m:r>
                                  <a:rPr lang="vi-VN" sz="1800" b="1" i="1" smtClean="0">
                                    <a:latin typeface="Cambria Math" panose="02040503050406030204" pitchFamily="18" charset="0"/>
                                  </a:rPr>
                                  <m:t>𝒍𝒐𝒈</m:t>
                                </m:r>
                                <m:f>
                                  <m:fPr>
                                    <m:ctrlPr>
                                      <a:rPr lang="en-US" sz="1800" b="1" i="1">
                                        <a:latin typeface="Cambria Math" panose="02040503050406030204" pitchFamily="18" charset="0"/>
                                      </a:rPr>
                                    </m:ctrlPr>
                                  </m:fPr>
                                  <m:num>
                                    <m:sSub>
                                      <m:sSubPr>
                                        <m:ctrlPr>
                                          <a:rPr lang="en-US" sz="1800" b="1" i="1">
                                            <a:latin typeface="Cambria Math" panose="02040503050406030204" pitchFamily="18" charset="0"/>
                                          </a:rPr>
                                        </m:ctrlPr>
                                      </m:sSubPr>
                                      <m:e>
                                        <m:r>
                                          <a:rPr lang="en-US" sz="1800" b="1" i="1">
                                            <a:latin typeface="Cambria Math" panose="02040503050406030204" pitchFamily="18" charset="0"/>
                                          </a:rPr>
                                          <m:t>𝑽</m:t>
                                        </m:r>
                                      </m:e>
                                      <m:sub>
                                        <m:r>
                                          <a:rPr lang="en-US" sz="1800" b="1" i="1">
                                            <a:latin typeface="Cambria Math" panose="02040503050406030204" pitchFamily="18" charset="0"/>
                                          </a:rPr>
                                          <m:t>𝒊𝒋</m:t>
                                        </m:r>
                                      </m:sub>
                                    </m:sSub>
                                  </m:num>
                                  <m:den>
                                    <m:sSub>
                                      <m:sSubPr>
                                        <m:ctrlPr>
                                          <a:rPr lang="en-US" sz="1800" b="1" i="1">
                                            <a:latin typeface="Cambria Math" panose="02040503050406030204" pitchFamily="18" charset="0"/>
                                          </a:rPr>
                                        </m:ctrlPr>
                                      </m:sSubPr>
                                      <m:e>
                                        <m:d>
                                          <m:dPr>
                                            <m:ctrlPr>
                                              <a:rPr lang="en-US" sz="1800" b="1" i="1">
                                                <a:latin typeface="Cambria Math" panose="02040503050406030204" pitchFamily="18" charset="0"/>
                                              </a:rPr>
                                            </m:ctrlPr>
                                          </m:dPr>
                                          <m:e>
                                            <m:r>
                                              <a:rPr lang="en-US" sz="1800" b="1" i="1">
                                                <a:latin typeface="Cambria Math" panose="02040503050406030204" pitchFamily="18" charset="0"/>
                                              </a:rPr>
                                              <m:t>𝑾𝑯</m:t>
                                            </m:r>
                                          </m:e>
                                        </m:d>
                                      </m:e>
                                      <m:sub>
                                        <m:r>
                                          <a:rPr lang="en-US" sz="1800" b="1" i="1">
                                            <a:latin typeface="Cambria Math" panose="02040503050406030204" pitchFamily="18" charset="0"/>
                                          </a:rPr>
                                          <m:t>𝒊𝒋</m:t>
                                        </m:r>
                                      </m:sub>
                                    </m:sSub>
                                  </m:den>
                                </m:f>
                                <m:r>
                                  <a:rPr lang="en-US" sz="1800" b="1" i="1">
                                    <a:latin typeface="Cambria Math" panose="02040503050406030204" pitchFamily="18" charset="0"/>
                                  </a:rPr>
                                  <m:t>−</m:t>
                                </m:r>
                                <m:sSub>
                                  <m:sSubPr>
                                    <m:ctrlPr>
                                      <a:rPr lang="en-US" sz="1800" b="1" i="1">
                                        <a:latin typeface="Cambria Math" panose="02040503050406030204" pitchFamily="18" charset="0"/>
                                      </a:rPr>
                                    </m:ctrlPr>
                                  </m:sSubPr>
                                  <m:e>
                                    <m:r>
                                      <a:rPr lang="en-US" sz="1800" b="1" i="1">
                                        <a:latin typeface="Cambria Math" panose="02040503050406030204" pitchFamily="18" charset="0"/>
                                      </a:rPr>
                                      <m:t>𝑽</m:t>
                                    </m:r>
                                  </m:e>
                                  <m:sub>
                                    <m:r>
                                      <a:rPr lang="en-US" sz="1800" b="1" i="1">
                                        <a:latin typeface="Cambria Math" panose="02040503050406030204" pitchFamily="18" charset="0"/>
                                      </a:rPr>
                                      <m:t>𝒊𝒋</m:t>
                                    </m:r>
                                  </m:sub>
                                </m:sSub>
                                <m:r>
                                  <a:rPr lang="en-US" sz="1800" b="1" i="1">
                                    <a:latin typeface="Cambria Math" panose="02040503050406030204" pitchFamily="18" charset="0"/>
                                  </a:rPr>
                                  <m:t>+</m:t>
                                </m:r>
                                <m:sSub>
                                  <m:sSubPr>
                                    <m:ctrlPr>
                                      <a:rPr lang="en-US" sz="1800" b="1" i="1">
                                        <a:latin typeface="Cambria Math" panose="02040503050406030204" pitchFamily="18" charset="0"/>
                                      </a:rPr>
                                    </m:ctrlPr>
                                  </m:sSubPr>
                                  <m:e>
                                    <m:d>
                                      <m:dPr>
                                        <m:ctrlPr>
                                          <a:rPr lang="en-US" sz="1800" b="1" i="1">
                                            <a:latin typeface="Cambria Math" panose="02040503050406030204" pitchFamily="18" charset="0"/>
                                          </a:rPr>
                                        </m:ctrlPr>
                                      </m:dPr>
                                      <m:e>
                                        <m:r>
                                          <a:rPr lang="en-US" sz="1800" b="1" i="1">
                                            <a:latin typeface="Cambria Math" panose="02040503050406030204" pitchFamily="18" charset="0"/>
                                          </a:rPr>
                                          <m:t>𝑾𝑯</m:t>
                                        </m:r>
                                      </m:e>
                                    </m:d>
                                  </m:e>
                                  <m:sub>
                                    <m:r>
                                      <a:rPr lang="en-US" sz="1800" b="1" i="1">
                                        <a:latin typeface="Cambria Math" panose="02040503050406030204" pitchFamily="18" charset="0"/>
                                      </a:rPr>
                                      <m:t>𝒊𝒋</m:t>
                                    </m:r>
                                  </m:sub>
                                </m:sSub>
                              </m:e>
                            </m:d>
                          </m:e>
                        </m:nary>
                      </m:oMath>
                    </m:oMathPara>
                  </a14:m>
                  <a:endParaRPr sz="1800" b="1" dirty="0"/>
                </a:p>
                <a:p>
                  <a:endParaRPr lang="en-US" dirty="0"/>
                </a:p>
              </p:txBody>
            </p:sp>
          </mc:Choice>
          <mc:Fallback xmlns="">
            <p:sp>
              <p:nvSpPr>
                <p:cNvPr id="7" name="TextBox 6">
                  <a:extLst>
                    <a:ext uri="{FF2B5EF4-FFF2-40B4-BE49-F238E27FC236}">
                      <a16:creationId xmlns:a16="http://schemas.microsoft.com/office/drawing/2014/main" id="{B780F7E7-1E18-FEF3-5147-B6DADE014FC7}"/>
                    </a:ext>
                  </a:extLst>
                </p:cNvPr>
                <p:cNvSpPr txBox="1">
                  <a:spLocks noRot="1" noChangeAspect="1" noMove="1" noResize="1" noEditPoints="1" noAdjustHandles="1" noChangeArrowheads="1" noChangeShapeType="1" noTextEdit="1"/>
                </p:cNvSpPr>
                <p:nvPr/>
              </p:nvSpPr>
              <p:spPr>
                <a:xfrm>
                  <a:off x="673233" y="1869450"/>
                  <a:ext cx="5328300" cy="940450"/>
                </a:xfrm>
                <a:prstGeom prst="rect">
                  <a:avLst/>
                </a:prstGeom>
                <a:blipFill>
                  <a:blip r:embed="rId4"/>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38BE762-9397-57BD-47A7-6E747E4033A1}"/>
                </a:ext>
              </a:extLst>
            </p:cNvPr>
            <p:cNvCxnSpPr>
              <a:cxnSpLocks/>
            </p:cNvCxnSpPr>
            <p:nvPr/>
          </p:nvCxnSpPr>
          <p:spPr>
            <a:xfrm flipV="1">
              <a:off x="2760512" y="2386110"/>
              <a:ext cx="576871" cy="500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F180FA-C543-ECEA-2150-D161232B34BF}"/>
                    </a:ext>
                  </a:extLst>
                </p:cNvPr>
                <p:cNvSpPr txBox="1"/>
                <p:nvPr/>
              </p:nvSpPr>
              <p:spPr>
                <a:xfrm>
                  <a:off x="276282" y="2990651"/>
                  <a:ext cx="6063381" cy="360868"/>
                </a:xfrm>
                <a:prstGeom prst="rect">
                  <a:avLst/>
                </a:prstGeom>
                <a:noFill/>
              </p:spPr>
              <p:txBody>
                <a:bodyPr wrap="square" lIns="0" tIns="0" rIns="0" bIns="0" rtlCol="0">
                  <a:spAutoFit/>
                </a:bodyPr>
                <a:lstStyle/>
                <a:p>
                  <a:pPr marL="285750" indent="-285750">
                    <a:buFont typeface="Wingdings" panose="05000000000000000000" pitchFamily="2" charset="2"/>
                    <a:buChar char="Ø"/>
                  </a:pPr>
                  <a14:m>
                    <m:oMath xmlns:m="http://schemas.openxmlformats.org/officeDocument/2006/math">
                      <m:r>
                        <a:rPr lang="en-US" sz="1800" i="1" smtClean="0">
                          <a:latin typeface="Cambria Math" panose="02040503050406030204" pitchFamily="18" charset="0"/>
                        </a:rPr>
                        <m:t>𝑊𝐻</m:t>
                      </m:r>
                      <m:r>
                        <a:rPr lang="en-US" sz="1800" i="1" smtClean="0">
                          <a:latin typeface="Cambria Math" panose="02040503050406030204" pitchFamily="18" charset="0"/>
                        </a:rPr>
                        <m:t>→0,</m:t>
                      </m:r>
                      <m:r>
                        <m:rPr>
                          <m:nor/>
                        </m:rPr>
                        <a:rPr lang="vi-VN" sz="1800" b="0" i="0" smtClean="0">
                          <a:latin typeface="Cambria Math" panose="02040503050406030204" pitchFamily="18" charset="0"/>
                        </a:rPr>
                        <m:t> </m:t>
                      </m:r>
                      <m:r>
                        <m:rPr>
                          <m:nor/>
                        </m:rPr>
                        <a:rPr lang="en-US" sz="1800" i="0">
                          <a:latin typeface="Cambria Math" panose="02040503050406030204" pitchFamily="18" charset="0"/>
                        </a:rPr>
                        <m:t>v</m:t>
                      </m:r>
                      <m:r>
                        <m:rPr>
                          <m:nor/>
                        </m:rPr>
                        <a:rPr lang="en-US" sz="1800" i="0">
                          <a:latin typeface="Cambria Math" panose="02040503050406030204" pitchFamily="18" charset="0"/>
                        </a:rPr>
                        <m:t>ì </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i="0">
                                  <a:latin typeface="Cambria Math" panose="02040503050406030204" pitchFamily="18" charset="0"/>
                                </a:rPr>
                                <m:t>lim</m:t>
                              </m:r>
                            </m:e>
                            <m:lim>
                              <m:r>
                                <a:rPr lang="en-US" sz="1800" i="1">
                                  <a:latin typeface="Cambria Math" panose="02040503050406030204" pitchFamily="18" charset="0"/>
                                </a:rPr>
                                <m:t>𝑥</m:t>
                              </m:r>
                              <m:r>
                                <a:rPr lang="en-US" sz="1800" i="1">
                                  <a:latin typeface="Cambria Math" panose="02040503050406030204" pitchFamily="18" charset="0"/>
                                </a:rPr>
                                <m:t>→0</m:t>
                              </m:r>
                            </m:lim>
                          </m:limLow>
                        </m:fName>
                        <m:e>
                          <m:func>
                            <m:funcPr>
                              <m:ctrlPr>
                                <a:rPr lang="en-US" sz="1800" i="1">
                                  <a:latin typeface="Cambria Math" panose="02040503050406030204" pitchFamily="18" charset="0"/>
                                </a:rPr>
                              </m:ctrlPr>
                            </m:funcPr>
                            <m:fName>
                              <m:r>
                                <m:rPr>
                                  <m:sty m:val="p"/>
                                </m:rPr>
                                <a:rPr lang="en-US" sz="1800" i="0">
                                  <a:latin typeface="Cambria Math" panose="02040503050406030204" pitchFamily="18" charset="0"/>
                                </a:rPr>
                                <m:t>log</m:t>
                              </m:r>
                            </m:fName>
                            <m:e>
                              <m:d>
                                <m:dPr>
                                  <m:ctrlPr>
                                    <a:rPr lang="en-US" sz="1800" i="1">
                                      <a:latin typeface="Cambria Math" panose="02040503050406030204" pitchFamily="18" charset="0"/>
                                    </a:rPr>
                                  </m:ctrlPr>
                                </m:dPr>
                                <m:e>
                                  <m:r>
                                    <a:rPr lang="en-US" sz="1800" i="1">
                                      <a:latin typeface="Cambria Math" panose="02040503050406030204" pitchFamily="18" charset="0"/>
                                    </a:rPr>
                                    <m:t>𝑥</m:t>
                                  </m:r>
                                </m:e>
                              </m:d>
                            </m:e>
                          </m:func>
                        </m:e>
                      </m:func>
                      <m:r>
                        <a:rPr lang="en-US" sz="1800" i="1">
                          <a:latin typeface="Cambria Math" panose="02040503050406030204" pitchFamily="18" charset="0"/>
                        </a:rPr>
                        <m:t>=−∞</m:t>
                      </m:r>
                      <m:r>
                        <m:rPr>
                          <m:nor/>
                        </m:rPr>
                        <a:rPr lang="en-US" sz="1800" i="0">
                          <a:latin typeface="Cambria Math" panose="02040503050406030204" pitchFamily="18" charset="0"/>
                        </a:rPr>
                        <m:t> </m:t>
                      </m:r>
                      <m:r>
                        <m:rPr>
                          <m:nor/>
                        </m:rPr>
                        <a:rPr lang="en-US" sz="1800" i="0">
                          <a:latin typeface="Cambria Math" panose="02040503050406030204" pitchFamily="18" charset="0"/>
                        </a:rPr>
                        <m:t>n</m:t>
                      </m:r>
                      <m:r>
                        <m:rPr>
                          <m:nor/>
                        </m:rPr>
                        <a:rPr lang="en-US" sz="1800" i="0">
                          <a:latin typeface="Cambria Math" panose="02040503050406030204" pitchFamily="18" charset="0"/>
                        </a:rPr>
                        <m:t>ê</m:t>
                      </m:r>
                      <m:r>
                        <m:rPr>
                          <m:nor/>
                        </m:rPr>
                        <a:rPr lang="en-US" sz="1800" i="0">
                          <a:latin typeface="Cambria Math" panose="02040503050406030204" pitchFamily="18" charset="0"/>
                        </a:rPr>
                        <m:t>n</m:t>
                      </m:r>
                      <m:r>
                        <m:rPr>
                          <m:nor/>
                        </m:rPr>
                        <a:rPr lang="en-US" sz="1800" i="0">
                          <a:latin typeface="Cambria Math" panose="02040503050406030204" pitchFamily="18" charset="0"/>
                        </a:rPr>
                        <m:t> </m:t>
                      </m:r>
                      <m:r>
                        <m:rPr>
                          <m:nor/>
                        </m:rPr>
                        <a:rPr lang="en-US" sz="1800" i="0">
                          <a:latin typeface="Cambria Math" panose="02040503050406030204" pitchFamily="18" charset="0"/>
                        </a:rPr>
                        <m:t>m</m:t>
                      </m:r>
                      <m:r>
                        <m:rPr>
                          <m:nor/>
                        </m:rPr>
                        <a:rPr lang="en-US" sz="1800" i="0">
                          <a:latin typeface="Cambria Math" panose="02040503050406030204" pitchFamily="18" charset="0"/>
                        </a:rPr>
                        <m:t>á</m:t>
                      </m:r>
                      <m:r>
                        <m:rPr>
                          <m:nor/>
                        </m:rPr>
                        <a:rPr lang="en-US" sz="1800" i="0">
                          <a:latin typeface="Cambria Math" panose="02040503050406030204" pitchFamily="18" charset="0"/>
                        </a:rPr>
                        <m:t>y</m:t>
                      </m:r>
                      <m:r>
                        <m:rPr>
                          <m:nor/>
                        </m:rPr>
                        <a:rPr lang="en-US" sz="1800" i="0">
                          <a:latin typeface="Cambria Math" panose="02040503050406030204" pitchFamily="18" charset="0"/>
                        </a:rPr>
                        <m:t> </m:t>
                      </m:r>
                      <m:r>
                        <m:rPr>
                          <m:nor/>
                        </m:rPr>
                        <a:rPr lang="en-US" sz="1800" i="0">
                          <a:latin typeface="Cambria Math" panose="02040503050406030204" pitchFamily="18" charset="0"/>
                        </a:rPr>
                        <m:t>t</m:t>
                      </m:r>
                      <m:r>
                        <m:rPr>
                          <m:nor/>
                        </m:rPr>
                        <a:rPr lang="en-US" sz="1800" i="0">
                          <a:latin typeface="Cambria Math" panose="02040503050406030204" pitchFamily="18" charset="0"/>
                        </a:rPr>
                        <m:t>í</m:t>
                      </m:r>
                      <m:r>
                        <m:rPr>
                          <m:nor/>
                        </m:rPr>
                        <a:rPr lang="en-US" sz="1800" i="0">
                          <a:latin typeface="Cambria Math" panose="02040503050406030204" pitchFamily="18" charset="0"/>
                        </a:rPr>
                        <m:t>nh</m:t>
                      </m:r>
                      <m:r>
                        <m:rPr>
                          <m:nor/>
                        </m:rPr>
                        <a:rPr lang="en-US" sz="1800" i="0">
                          <a:latin typeface="Cambria Math" panose="02040503050406030204" pitchFamily="18" charset="0"/>
                        </a:rPr>
                        <m:t> </m:t>
                      </m:r>
                      <m:r>
                        <m:rPr>
                          <m:nor/>
                        </m:rPr>
                        <a:rPr lang="en-US" sz="1800" i="0">
                          <a:latin typeface="Cambria Math" panose="02040503050406030204" pitchFamily="18" charset="0"/>
                        </a:rPr>
                        <m:t>tr</m:t>
                      </m:r>
                      <m:r>
                        <m:rPr>
                          <m:nor/>
                        </m:rPr>
                        <a:rPr lang="en-US" sz="1800" i="0">
                          <a:latin typeface="Cambria Math" panose="02040503050406030204" pitchFamily="18" charset="0"/>
                        </a:rPr>
                        <m:t>ả </m:t>
                      </m:r>
                      <m:r>
                        <m:rPr>
                          <m:nor/>
                        </m:rPr>
                        <a:rPr lang="en-US" sz="1800" i="0">
                          <a:latin typeface="Cambria Math" panose="02040503050406030204" pitchFamily="18" charset="0"/>
                        </a:rPr>
                        <m:t>v</m:t>
                      </m:r>
                      <m:r>
                        <m:rPr>
                          <m:nor/>
                        </m:rPr>
                        <a:rPr lang="en-US" sz="1800" i="0">
                          <a:latin typeface="Cambria Math" panose="02040503050406030204" pitchFamily="18" charset="0"/>
                        </a:rPr>
                        <m:t>ề </m:t>
                      </m:r>
                      <m:r>
                        <m:rPr>
                          <m:sty m:val="p"/>
                        </m:rPr>
                        <a:rPr lang="vi-VN" sz="1800" i="1">
                          <a:latin typeface="Cambria Math" panose="02040503050406030204" pitchFamily="18" charset="0"/>
                        </a:rPr>
                        <m:t>NaN</m:t>
                      </m:r>
                    </m:oMath>
                  </a14:m>
                  <a:r>
                    <a:rPr lang="vi-VN" sz="1800" dirty="0"/>
                    <a:t>.</a:t>
                  </a:r>
                  <a:endParaRPr lang="en-US" sz="1800" dirty="0"/>
                </a:p>
              </p:txBody>
            </p:sp>
          </mc:Choice>
          <mc:Fallback xmlns="">
            <p:sp>
              <p:nvSpPr>
                <p:cNvPr id="33" name="TextBox 32">
                  <a:extLst>
                    <a:ext uri="{FF2B5EF4-FFF2-40B4-BE49-F238E27FC236}">
                      <a16:creationId xmlns:a16="http://schemas.microsoft.com/office/drawing/2014/main" id="{59F180FA-C543-ECEA-2150-D161232B34BF}"/>
                    </a:ext>
                  </a:extLst>
                </p:cNvPr>
                <p:cNvSpPr txBox="1">
                  <a:spLocks noRot="1" noChangeAspect="1" noMove="1" noResize="1" noEditPoints="1" noAdjustHandles="1" noChangeArrowheads="1" noChangeShapeType="1" noTextEdit="1"/>
                </p:cNvSpPr>
                <p:nvPr/>
              </p:nvSpPr>
              <p:spPr>
                <a:xfrm>
                  <a:off x="276282" y="2990651"/>
                  <a:ext cx="6063381" cy="360868"/>
                </a:xfrm>
                <a:prstGeom prst="rect">
                  <a:avLst/>
                </a:prstGeom>
                <a:blipFill>
                  <a:blip r:embed="rId5"/>
                  <a:stretch>
                    <a:fillRect l="-2111" t="-22034"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7922A0F-4491-FFEA-B8E3-85E00939B719}"/>
                    </a:ext>
                  </a:extLst>
                </p:cNvPr>
                <p:cNvSpPr txBox="1"/>
                <p:nvPr/>
              </p:nvSpPr>
              <p:spPr>
                <a:xfrm>
                  <a:off x="774145" y="3453320"/>
                  <a:ext cx="4744119" cy="940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𝑫</m:t>
                            </m:r>
                          </m:e>
                          <m:sub>
                            <m:r>
                              <m:rPr>
                                <m:nor/>
                              </m:rPr>
                              <a:rPr lang="en-US" sz="1800" b="1" i="0">
                                <a:latin typeface="Cambria Math" panose="02040503050406030204" pitchFamily="18" charset="0"/>
                              </a:rPr>
                              <m:t>IS</m:t>
                            </m:r>
                          </m:sub>
                        </m:sSub>
                        <m:d>
                          <m:dPr>
                            <m:ctrlPr>
                              <a:rPr lang="en-US" sz="1800" b="1" i="1">
                                <a:latin typeface="Cambria Math" panose="02040503050406030204" pitchFamily="18" charset="0"/>
                              </a:rPr>
                            </m:ctrlPr>
                          </m:dPr>
                          <m:e>
                            <m:r>
                              <a:rPr lang="en-US" sz="1800" b="1" i="1">
                                <a:latin typeface="Cambria Math" panose="02040503050406030204" pitchFamily="18" charset="0"/>
                              </a:rPr>
                              <m:t>𝑽</m:t>
                            </m:r>
                            <m:r>
                              <m:rPr>
                                <m:lit/>
                              </m:rPr>
                              <a:rPr lang="en-US" sz="1800" b="1" i="1">
                                <a:latin typeface="Cambria Math" panose="02040503050406030204" pitchFamily="18" charset="0"/>
                              </a:rPr>
                              <m:t>|</m:t>
                            </m:r>
                            <m:r>
                              <a:rPr lang="en-US" sz="1800" b="1" i="1">
                                <a:latin typeface="Cambria Math" panose="02040503050406030204" pitchFamily="18" charset="0"/>
                              </a:rPr>
                              <m:t>𝑾𝑯</m:t>
                            </m:r>
                          </m:e>
                        </m:d>
                        <m:r>
                          <a:rPr lang="en-US" sz="1800" b="1" i="1">
                            <a:latin typeface="Cambria Math" panose="02040503050406030204" pitchFamily="18" charset="0"/>
                          </a:rPr>
                          <m:t>=</m:t>
                        </m:r>
                        <m:nary>
                          <m:naryPr>
                            <m:chr m:val="∑"/>
                            <m:supHide m:val="on"/>
                            <m:ctrlPr>
                              <a:rPr lang="en-US" sz="1800" b="1" i="1">
                                <a:latin typeface="Cambria Math" panose="02040503050406030204" pitchFamily="18" charset="0"/>
                              </a:rPr>
                            </m:ctrlPr>
                          </m:naryPr>
                          <m:sub>
                            <m:r>
                              <a:rPr lang="en-US" sz="1800" b="1" i="1">
                                <a:latin typeface="Cambria Math" panose="02040503050406030204" pitchFamily="18" charset="0"/>
                              </a:rPr>
                              <m:t>𝒊</m:t>
                            </m:r>
                            <m:r>
                              <a:rPr lang="en-US" sz="1800" b="1" i="1">
                                <a:latin typeface="Cambria Math" panose="02040503050406030204" pitchFamily="18" charset="0"/>
                              </a:rPr>
                              <m:t>,</m:t>
                            </m:r>
                            <m:r>
                              <a:rPr lang="en-US" sz="1800" b="1" i="1">
                                <a:latin typeface="Cambria Math" panose="02040503050406030204" pitchFamily="18" charset="0"/>
                              </a:rPr>
                              <m:t>𝒋</m:t>
                            </m:r>
                          </m:sub>
                          <m:sup/>
                          <m:e>
                            <m:d>
                              <m:dPr>
                                <m:ctrlPr>
                                  <a:rPr lang="en-US" sz="1800" b="1" i="1">
                                    <a:latin typeface="Cambria Math" panose="02040503050406030204" pitchFamily="18" charset="0"/>
                                  </a:rPr>
                                </m:ctrlPr>
                              </m:dPr>
                              <m:e>
                                <m:f>
                                  <m:fPr>
                                    <m:ctrlPr>
                                      <a:rPr lang="en-US" sz="1800" b="1" i="1">
                                        <a:latin typeface="Cambria Math" panose="02040503050406030204" pitchFamily="18" charset="0"/>
                                      </a:rPr>
                                    </m:ctrlPr>
                                  </m:fPr>
                                  <m:num>
                                    <m:sSub>
                                      <m:sSubPr>
                                        <m:ctrlPr>
                                          <a:rPr lang="en-US" sz="1800" b="1" i="1">
                                            <a:latin typeface="Cambria Math" panose="02040503050406030204" pitchFamily="18" charset="0"/>
                                          </a:rPr>
                                        </m:ctrlPr>
                                      </m:sSubPr>
                                      <m:e>
                                        <m:r>
                                          <a:rPr lang="en-US" sz="1800" b="1" i="1">
                                            <a:latin typeface="Cambria Math" panose="02040503050406030204" pitchFamily="18" charset="0"/>
                                          </a:rPr>
                                          <m:t>𝑽</m:t>
                                        </m:r>
                                      </m:e>
                                      <m:sub>
                                        <m:r>
                                          <a:rPr lang="en-US" sz="1800" b="1" i="1">
                                            <a:latin typeface="Cambria Math" panose="02040503050406030204" pitchFamily="18" charset="0"/>
                                          </a:rPr>
                                          <m:t>𝒊𝒋</m:t>
                                        </m:r>
                                      </m:sub>
                                    </m:sSub>
                                  </m:num>
                                  <m:den>
                                    <m:sSub>
                                      <m:sSubPr>
                                        <m:ctrlPr>
                                          <a:rPr lang="en-US" sz="1800" b="1" i="1">
                                            <a:latin typeface="Cambria Math" panose="02040503050406030204" pitchFamily="18" charset="0"/>
                                          </a:rPr>
                                        </m:ctrlPr>
                                      </m:sSubPr>
                                      <m:e>
                                        <m:d>
                                          <m:dPr>
                                            <m:ctrlPr>
                                              <a:rPr lang="en-US" sz="1800" b="1" i="1">
                                                <a:latin typeface="Cambria Math" panose="02040503050406030204" pitchFamily="18" charset="0"/>
                                              </a:rPr>
                                            </m:ctrlPr>
                                          </m:dPr>
                                          <m:e>
                                            <m:r>
                                              <a:rPr lang="en-US" sz="1800" b="1" i="1">
                                                <a:latin typeface="Cambria Math" panose="02040503050406030204" pitchFamily="18" charset="0"/>
                                              </a:rPr>
                                              <m:t>𝑾𝑯</m:t>
                                            </m:r>
                                          </m:e>
                                        </m:d>
                                      </m:e>
                                      <m:sub>
                                        <m:r>
                                          <a:rPr lang="en-US" sz="1800" b="1" i="1">
                                            <a:latin typeface="Cambria Math" panose="02040503050406030204" pitchFamily="18" charset="0"/>
                                          </a:rPr>
                                          <m:t>𝒊𝒋</m:t>
                                        </m:r>
                                      </m:sub>
                                    </m:sSub>
                                  </m:den>
                                </m:f>
                                <m:r>
                                  <a:rPr lang="en-US" sz="1800" b="1" i="1">
                                    <a:latin typeface="Cambria Math" panose="02040503050406030204" pitchFamily="18" charset="0"/>
                                  </a:rPr>
                                  <m:t>−</m:t>
                                </m:r>
                                <m:r>
                                  <a:rPr lang="vi-VN" sz="1800" b="1" i="1" smtClean="0">
                                    <a:latin typeface="Cambria Math" panose="02040503050406030204" pitchFamily="18" charset="0"/>
                                  </a:rPr>
                                  <m:t>𝒍𝒐𝒈</m:t>
                                </m:r>
                                <m:f>
                                  <m:fPr>
                                    <m:ctrlPr>
                                      <a:rPr lang="en-US" sz="1800" b="1" i="1">
                                        <a:latin typeface="Cambria Math" panose="02040503050406030204" pitchFamily="18" charset="0"/>
                                      </a:rPr>
                                    </m:ctrlPr>
                                  </m:fPr>
                                  <m:num>
                                    <m:sSub>
                                      <m:sSubPr>
                                        <m:ctrlPr>
                                          <a:rPr lang="en-US" sz="1800" b="1" i="1">
                                            <a:latin typeface="Cambria Math" panose="02040503050406030204" pitchFamily="18" charset="0"/>
                                          </a:rPr>
                                        </m:ctrlPr>
                                      </m:sSubPr>
                                      <m:e>
                                        <m:r>
                                          <a:rPr lang="en-US" sz="1800" b="1" i="1">
                                            <a:latin typeface="Cambria Math" panose="02040503050406030204" pitchFamily="18" charset="0"/>
                                          </a:rPr>
                                          <m:t>𝑽</m:t>
                                        </m:r>
                                      </m:e>
                                      <m:sub>
                                        <m:r>
                                          <a:rPr lang="en-US" sz="1800" b="1" i="1">
                                            <a:latin typeface="Cambria Math" panose="02040503050406030204" pitchFamily="18" charset="0"/>
                                          </a:rPr>
                                          <m:t>𝒊𝒋</m:t>
                                        </m:r>
                                      </m:sub>
                                    </m:sSub>
                                  </m:num>
                                  <m:den>
                                    <m:sSub>
                                      <m:sSubPr>
                                        <m:ctrlPr>
                                          <a:rPr lang="en-US" sz="1800" b="1" i="1">
                                            <a:latin typeface="Cambria Math" panose="02040503050406030204" pitchFamily="18" charset="0"/>
                                          </a:rPr>
                                        </m:ctrlPr>
                                      </m:sSubPr>
                                      <m:e>
                                        <m:d>
                                          <m:dPr>
                                            <m:ctrlPr>
                                              <a:rPr lang="en-US" sz="1800" b="1" i="1">
                                                <a:latin typeface="Cambria Math" panose="02040503050406030204" pitchFamily="18" charset="0"/>
                                              </a:rPr>
                                            </m:ctrlPr>
                                          </m:dPr>
                                          <m:e>
                                            <m:r>
                                              <a:rPr lang="en-US" sz="1800" b="1" i="1">
                                                <a:latin typeface="Cambria Math" panose="02040503050406030204" pitchFamily="18" charset="0"/>
                                              </a:rPr>
                                              <m:t>𝑾𝑯</m:t>
                                            </m:r>
                                          </m:e>
                                        </m:d>
                                      </m:e>
                                      <m:sub>
                                        <m:r>
                                          <a:rPr lang="en-US" sz="1800" b="1" i="1">
                                            <a:latin typeface="Cambria Math" panose="02040503050406030204" pitchFamily="18" charset="0"/>
                                          </a:rPr>
                                          <m:t>𝒊𝒋</m:t>
                                        </m:r>
                                      </m:sub>
                                    </m:sSub>
                                  </m:den>
                                </m:f>
                                <m:r>
                                  <a:rPr lang="en-US" sz="1800" b="1" i="1">
                                    <a:latin typeface="Cambria Math" panose="02040503050406030204" pitchFamily="18" charset="0"/>
                                  </a:rPr>
                                  <m:t>−</m:t>
                                </m:r>
                                <m:r>
                                  <a:rPr lang="en-US" sz="1800" b="1" i="1">
                                    <a:latin typeface="Cambria Math" panose="02040503050406030204" pitchFamily="18" charset="0"/>
                                  </a:rPr>
                                  <m:t>𝟏</m:t>
                                </m:r>
                              </m:e>
                            </m:d>
                          </m:e>
                        </m:nary>
                      </m:oMath>
                    </m:oMathPara>
                  </a14:m>
                  <a:endParaRPr sz="1800" b="1" dirty="0"/>
                </a:p>
                <a:p>
                  <a:endParaRPr lang="en-US" dirty="0"/>
                </a:p>
              </p:txBody>
            </p:sp>
          </mc:Choice>
          <mc:Fallback xmlns="">
            <p:sp>
              <p:nvSpPr>
                <p:cNvPr id="35" name="TextBox 34">
                  <a:extLst>
                    <a:ext uri="{FF2B5EF4-FFF2-40B4-BE49-F238E27FC236}">
                      <a16:creationId xmlns:a16="http://schemas.microsoft.com/office/drawing/2014/main" id="{47922A0F-4491-FFEA-B8E3-85E00939B719}"/>
                    </a:ext>
                  </a:extLst>
                </p:cNvPr>
                <p:cNvSpPr txBox="1">
                  <a:spLocks noRot="1" noChangeAspect="1" noMove="1" noResize="1" noEditPoints="1" noAdjustHandles="1" noChangeArrowheads="1" noChangeShapeType="1" noTextEdit="1"/>
                </p:cNvSpPr>
                <p:nvPr/>
              </p:nvSpPr>
              <p:spPr>
                <a:xfrm>
                  <a:off x="774145" y="3453320"/>
                  <a:ext cx="4744119" cy="9404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D06BC0-DB56-26F1-73C0-1E5AFDCE7AC7}"/>
                    </a:ext>
                  </a:extLst>
                </p:cNvPr>
                <p:cNvSpPr txBox="1"/>
                <p:nvPr/>
              </p:nvSpPr>
              <p:spPr>
                <a:xfrm>
                  <a:off x="559604" y="4701652"/>
                  <a:ext cx="4078361" cy="489878"/>
                </a:xfrm>
                <a:prstGeom prst="rect">
                  <a:avLst/>
                </a:prstGeom>
                <a:noFill/>
              </p:spPr>
              <p:txBody>
                <a:bodyPr wrap="none" lIns="0" tIns="0" rIns="0" bIns="0" rtlCol="0">
                  <a:spAutoFit/>
                </a:bodyPr>
                <a:lstStyle/>
                <a:p>
                  <a:pPr marL="285750" indent="-285750">
                    <a:buFont typeface="Wingdings" panose="05000000000000000000" pitchFamily="2" charset="2"/>
                    <a:buChar char="Ø"/>
                  </a:pPr>
                  <a14:m>
                    <m:oMath xmlns:m="http://schemas.openxmlformats.org/officeDocument/2006/math">
                      <m:r>
                        <a:rPr lang="en-US" sz="1800" i="1" smtClean="0">
                          <a:latin typeface="Cambria Math" panose="02040503050406030204" pitchFamily="18" charset="0"/>
                        </a:rPr>
                        <m:t>𝑊𝐻</m:t>
                      </m:r>
                      <m:r>
                        <a:rPr lang="en-US" sz="1800" i="1" smtClean="0">
                          <a:latin typeface="Cambria Math" panose="02040503050406030204" pitchFamily="18" charset="0"/>
                        </a:rPr>
                        <m:t>→0,</m:t>
                      </m:r>
                      <m:r>
                        <m:rPr>
                          <m:nor/>
                        </m:rPr>
                        <a:rPr lang="vi-VN" sz="1800" b="0" i="0" smtClean="0">
                          <a:latin typeface="Cambria Math" panose="02040503050406030204" pitchFamily="18" charset="0"/>
                        </a:rPr>
                        <m:t> </m:t>
                      </m:r>
                      <m:r>
                        <m:rPr>
                          <m:nor/>
                        </m:rPr>
                        <a:rPr lang="en-US" sz="1800" i="0">
                          <a:latin typeface="Cambria Math" panose="02040503050406030204" pitchFamily="18" charset="0"/>
                        </a:rPr>
                        <m:t>thu</m:t>
                      </m:r>
                      <m:r>
                        <m:rPr>
                          <m:nor/>
                        </m:rPr>
                        <a:rPr lang="en-US" sz="1800" i="0">
                          <a:latin typeface="Cambria Math" panose="02040503050406030204" pitchFamily="18" charset="0"/>
                        </a:rPr>
                        <m:t>ậ</m:t>
                      </m:r>
                      <m:r>
                        <m:rPr>
                          <m:nor/>
                        </m:rPr>
                        <a:rPr lang="en-US" sz="1800" i="0">
                          <a:latin typeface="Cambria Math" panose="02040503050406030204" pitchFamily="18" charset="0"/>
                        </a:rPr>
                        <m:t>t</m:t>
                      </m:r>
                      <m:r>
                        <m:rPr>
                          <m:nor/>
                        </m:rPr>
                        <a:rPr lang="en-US" sz="1800" i="0">
                          <a:latin typeface="Cambria Math" panose="02040503050406030204" pitchFamily="18" charset="0"/>
                        </a:rPr>
                        <m:t> </m:t>
                      </m:r>
                      <m:r>
                        <m:rPr>
                          <m:nor/>
                        </m:rPr>
                        <a:rPr lang="en-US" sz="1800" i="0">
                          <a:latin typeface="Cambria Math" panose="02040503050406030204" pitchFamily="18" charset="0"/>
                        </a:rPr>
                        <m:t>to</m:t>
                      </m:r>
                      <m:r>
                        <m:rPr>
                          <m:nor/>
                        </m:rPr>
                        <a:rPr lang="en-US" sz="1800" i="0">
                          <a:latin typeface="Cambria Math" panose="02040503050406030204" pitchFamily="18" charset="0"/>
                        </a:rPr>
                        <m:t>á</m:t>
                      </m:r>
                      <m:r>
                        <m:rPr>
                          <m:nor/>
                        </m:rPr>
                        <a:rPr lang="en-US" sz="1800" i="0">
                          <a:latin typeface="Cambria Math" panose="02040503050406030204" pitchFamily="18" charset="0"/>
                        </a:rPr>
                        <m:t>n</m:t>
                      </m:r>
                      <m:r>
                        <m:rPr>
                          <m:nor/>
                        </m:rPr>
                        <a:rPr lang="en-US" sz="1800" i="0">
                          <a:latin typeface="Cambria Math" panose="02040503050406030204" pitchFamily="18" charset="0"/>
                        </a:rPr>
                        <m:t> </m:t>
                      </m:r>
                      <m:r>
                        <m:rPr>
                          <m:nor/>
                        </m:rPr>
                        <a:rPr lang="en-US" sz="1800" i="0">
                          <a:latin typeface="Cambria Math" panose="02040503050406030204" pitchFamily="18" charset="0"/>
                        </a:rPr>
                        <m:t>g</m:t>
                      </m:r>
                      <m:r>
                        <m:rPr>
                          <m:nor/>
                        </m:rPr>
                        <a:rPr lang="en-US" sz="1800" i="0">
                          <a:latin typeface="Cambria Math" panose="02040503050406030204" pitchFamily="18" charset="0"/>
                        </a:rPr>
                        <m:t>ặ</m:t>
                      </m:r>
                      <m:r>
                        <m:rPr>
                          <m:nor/>
                        </m:rPr>
                        <a:rPr lang="en-US" sz="1800" i="0">
                          <a:latin typeface="Cambria Math" panose="02040503050406030204" pitchFamily="18" charset="0"/>
                        </a:rPr>
                        <m:t>p</m:t>
                      </m:r>
                      <m:r>
                        <m:rPr>
                          <m:nor/>
                        </m:rPr>
                        <a:rPr lang="en-US" sz="1800" i="0">
                          <a:latin typeface="Cambria Math" panose="02040503050406030204" pitchFamily="18" charset="0"/>
                        </a:rPr>
                        <m:t> </m:t>
                      </m:r>
                      <m:r>
                        <m:rPr>
                          <m:nor/>
                        </m:rPr>
                        <a:rPr lang="en-US" sz="1800" i="0">
                          <a:latin typeface="Cambria Math" panose="02040503050406030204" pitchFamily="18" charset="0"/>
                        </a:rPr>
                        <m:t>l</m:t>
                      </m:r>
                      <m:r>
                        <m:rPr>
                          <m:nor/>
                        </m:rPr>
                        <a:rPr lang="en-US" sz="1800" i="0">
                          <a:latin typeface="Cambria Math" panose="02040503050406030204" pitchFamily="18" charset="0"/>
                        </a:rPr>
                        <m:t>ỗ</m:t>
                      </m:r>
                      <m:r>
                        <m:rPr>
                          <m:nor/>
                        </m:rPr>
                        <a:rPr lang="en-US" sz="1800" i="0">
                          <a:latin typeface="Cambria Math" panose="02040503050406030204" pitchFamily="18" charset="0"/>
                        </a:rPr>
                        <m:t>i</m:t>
                      </m:r>
                      <m:r>
                        <m:rPr>
                          <m:nor/>
                        </m:rPr>
                        <a:rPr lang="en-US" sz="1800" i="0">
                          <a:latin typeface="Cambria Math" panose="02040503050406030204" pitchFamily="18" charset="0"/>
                        </a:rPr>
                        <m:t> </m:t>
                      </m:r>
                      <m:r>
                        <m:rPr>
                          <m:nor/>
                        </m:rPr>
                        <a:rPr lang="en-US" sz="1800" i="0">
                          <a:latin typeface="Cambria Math" panose="02040503050406030204" pitchFamily="18" charset="0"/>
                        </a:rPr>
                        <m:t>chia</m:t>
                      </m:r>
                      <m:r>
                        <m:rPr>
                          <m:nor/>
                        </m:rPr>
                        <a:rPr lang="en-US" sz="1800" i="0">
                          <a:latin typeface="Cambria Math" panose="02040503050406030204" pitchFamily="18" charset="0"/>
                        </a:rPr>
                        <m:t> </m:t>
                      </m:r>
                      <m:r>
                        <m:rPr>
                          <m:nor/>
                        </m:rPr>
                        <a:rPr lang="en-US" sz="1800" i="0">
                          <a:latin typeface="Cambria Math" panose="02040503050406030204" pitchFamily="18" charset="0"/>
                        </a:rPr>
                        <m:t>cho</m:t>
                      </m:r>
                      <m:r>
                        <m:rPr>
                          <m:nor/>
                        </m:rPr>
                        <a:rPr lang="en-US" sz="1800" i="0">
                          <a:latin typeface="Cambria Math" panose="02040503050406030204" pitchFamily="18" charset="0"/>
                        </a:rPr>
                        <m:t> </m:t>
                      </m:r>
                      <m:r>
                        <a:rPr lang="vi-VN" sz="1800" i="1">
                          <a:latin typeface="Cambria Math" panose="02040503050406030204" pitchFamily="18" charset="0"/>
                        </a:rPr>
                        <m:t>0</m:t>
                      </m:r>
                    </m:oMath>
                  </a14:m>
                  <a:r>
                    <a:rPr lang="vi-VN" dirty="0"/>
                    <a:t>.</a:t>
                  </a:r>
                  <a:endParaRPr dirty="0"/>
                </a:p>
                <a:p>
                  <a:endParaRPr lang="en-US" dirty="0"/>
                </a:p>
              </p:txBody>
            </p:sp>
          </mc:Choice>
          <mc:Fallback xmlns="">
            <p:sp>
              <p:nvSpPr>
                <p:cNvPr id="39" name="TextBox 38">
                  <a:extLst>
                    <a:ext uri="{FF2B5EF4-FFF2-40B4-BE49-F238E27FC236}">
                      <a16:creationId xmlns:a16="http://schemas.microsoft.com/office/drawing/2014/main" id="{63D06BC0-DB56-26F1-73C0-1E5AFDCE7AC7}"/>
                    </a:ext>
                  </a:extLst>
                </p:cNvPr>
                <p:cNvSpPr txBox="1">
                  <a:spLocks noRot="1" noChangeAspect="1" noMove="1" noResize="1" noEditPoints="1" noAdjustHandles="1" noChangeArrowheads="1" noChangeShapeType="1" noTextEdit="1"/>
                </p:cNvSpPr>
                <p:nvPr/>
              </p:nvSpPr>
              <p:spPr>
                <a:xfrm>
                  <a:off x="559604" y="4701652"/>
                  <a:ext cx="4078361" cy="489878"/>
                </a:xfrm>
                <a:prstGeom prst="rect">
                  <a:avLst/>
                </a:prstGeom>
                <a:blipFill>
                  <a:blip r:embed="rId7"/>
                  <a:stretch>
                    <a:fillRect l="-3288" t="-11111" r="-179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738B1F7-E84F-78AC-BF85-1A4FD9DAB3A1}"/>
                </a:ext>
              </a:extLst>
            </p:cNvPr>
            <p:cNvCxnSpPr>
              <a:cxnSpLocks/>
            </p:cNvCxnSpPr>
            <p:nvPr/>
          </p:nvCxnSpPr>
          <p:spPr>
            <a:xfrm flipH="1" flipV="1">
              <a:off x="3016412" y="4108099"/>
              <a:ext cx="641942" cy="55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2753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8789A06-E286-9E45-B55D-AD696F0EB8A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DD7FCBF-9513-0674-6C27-A6CDA29261B2}"/>
              </a:ext>
            </a:extLst>
          </p:cNvPr>
          <p:cNvSpPr>
            <a:spLocks noGrp="1"/>
          </p:cNvSpPr>
          <p:nvPr>
            <p:ph type="body" idx="1"/>
          </p:nvPr>
        </p:nvSpPr>
        <p:spPr/>
        <p:txBody>
          <a:bodyPr>
            <a:normAutofit fontScale="92500"/>
          </a:bodyPr>
          <a:lstStyle/>
          <a:p>
            <a:r>
              <a:rPr lang="vi-VN" dirty="0"/>
              <a:t>4. Kết Quả Thực Nghiệm &amp; Phân Tích </a:t>
            </a:r>
            <a:endParaRPr lang="en-US" dirty="0"/>
          </a:p>
        </p:txBody>
      </p:sp>
      <p:sp>
        <p:nvSpPr>
          <p:cNvPr id="3" name="Text Placeholder 2">
            <a:extLst>
              <a:ext uri="{FF2B5EF4-FFF2-40B4-BE49-F238E27FC236}">
                <a16:creationId xmlns:a16="http://schemas.microsoft.com/office/drawing/2014/main" id="{7AE18D6C-CF30-6D85-948C-3BE61090FAF5}"/>
              </a:ext>
            </a:extLst>
          </p:cNvPr>
          <p:cNvSpPr>
            <a:spLocks noGrp="1"/>
          </p:cNvSpPr>
          <p:nvPr>
            <p:ph type="body" idx="2"/>
          </p:nvPr>
        </p:nvSpPr>
        <p:spPr/>
        <p:txBody>
          <a:bodyPr/>
          <a:lstStyle/>
          <a:p>
            <a:r>
              <a:rPr lang="vi-VN" dirty="0"/>
              <a:t>Dữ Liệu MNIST, Biểu Đồ Hội Tụ &amp; Các Basic Images</a:t>
            </a:r>
            <a:endParaRPr lang="en-US" dirty="0"/>
          </a:p>
        </p:txBody>
      </p:sp>
      <p:sp>
        <p:nvSpPr>
          <p:cNvPr id="375" name="Google Shape;375;p5">
            <a:extLst>
              <a:ext uri="{FF2B5EF4-FFF2-40B4-BE49-F238E27FC236}">
                <a16:creationId xmlns:a16="http://schemas.microsoft.com/office/drawing/2014/main" id="{F8088CC1-ACB6-75F4-5A48-446BDB2707EF}"/>
              </a:ext>
            </a:extLst>
          </p:cNvPr>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Nhóm 4, Lớp CS115.Q11</a:t>
            </a:r>
          </a:p>
        </p:txBody>
      </p:sp>
      <p:sp>
        <p:nvSpPr>
          <p:cNvPr id="376" name="Google Shape;376;p5">
            <a:extLst>
              <a:ext uri="{FF2B5EF4-FFF2-40B4-BE49-F238E27FC236}">
                <a16:creationId xmlns:a16="http://schemas.microsoft.com/office/drawing/2014/main" id="{1FC151C3-6556-A887-F792-95278F3E0963}"/>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smtClean="0"/>
              <a:t>17</a:t>
            </a:fld>
            <a:endParaRPr lang="en-VN"/>
          </a:p>
        </p:txBody>
      </p:sp>
    </p:spTree>
    <p:extLst>
      <p:ext uri="{BB962C8B-B14F-4D97-AF65-F5344CB8AC3E}">
        <p14:creationId xmlns:p14="http://schemas.microsoft.com/office/powerpoint/2010/main" val="214101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3D9A3B27-6F60-B922-D7FC-DA4ACD07A3F4}"/>
            </a:ext>
          </a:extLst>
        </p:cNvPr>
        <p:cNvGrpSpPr/>
        <p:nvPr/>
      </p:nvGrpSpPr>
      <p:grpSpPr>
        <a:xfrm>
          <a:off x="0" y="0"/>
          <a:ext cx="0" cy="0"/>
          <a:chOff x="0" y="0"/>
          <a:chExt cx="0" cy="0"/>
        </a:xfrm>
      </p:grpSpPr>
      <p:sp>
        <p:nvSpPr>
          <p:cNvPr id="375" name="Google Shape;375;p5">
            <a:extLst>
              <a:ext uri="{FF2B5EF4-FFF2-40B4-BE49-F238E27FC236}">
                <a16:creationId xmlns:a16="http://schemas.microsoft.com/office/drawing/2014/main" id="{34BE9FED-DB42-A339-2D69-AC229136E11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332A5F34-EE84-E6D8-4D48-739F40AA0996}"/>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18</a:t>
            </a:fld>
            <a:endParaRPr/>
          </a:p>
        </p:txBody>
      </p:sp>
      <p:sp>
        <p:nvSpPr>
          <p:cNvPr id="4" name="Title 3">
            <a:extLst>
              <a:ext uri="{FF2B5EF4-FFF2-40B4-BE49-F238E27FC236}">
                <a16:creationId xmlns:a16="http://schemas.microsoft.com/office/drawing/2014/main" id="{0F4AA22A-2C0D-65A8-DBEB-FCFFC65CEBCE}"/>
              </a:ext>
            </a:extLst>
          </p:cNvPr>
          <p:cNvSpPr>
            <a:spLocks noGrp="1"/>
          </p:cNvSpPr>
          <p:nvPr>
            <p:ph type="title"/>
          </p:nvPr>
        </p:nvSpPr>
        <p:spPr/>
        <p:txBody>
          <a:bodyPr>
            <a:normAutofit fontScale="90000"/>
          </a:bodyPr>
          <a:lstStyle/>
          <a:p>
            <a:r>
              <a:rPr lang="vi-VN" dirty="0"/>
              <a:t>Tập Dữ Liệu Huấn Luyện</a:t>
            </a:r>
            <a:endParaRPr lang="en-US" dirty="0"/>
          </a:p>
        </p:txBody>
      </p:sp>
      <p:pic>
        <p:nvPicPr>
          <p:cNvPr id="3" name="Picture 2">
            <a:extLst>
              <a:ext uri="{FF2B5EF4-FFF2-40B4-BE49-F238E27FC236}">
                <a16:creationId xmlns:a16="http://schemas.microsoft.com/office/drawing/2014/main" id="{757BDE80-1DBE-8144-814A-FEB1FF89E769}"/>
              </a:ext>
            </a:extLst>
          </p:cNvPr>
          <p:cNvPicPr>
            <a:picLocks noChangeAspect="1"/>
          </p:cNvPicPr>
          <p:nvPr/>
        </p:nvPicPr>
        <p:blipFill>
          <a:blip r:embed="rId3"/>
          <a:stretch>
            <a:fillRect/>
          </a:stretch>
        </p:blipFill>
        <p:spPr>
          <a:xfrm>
            <a:off x="863601" y="1378475"/>
            <a:ext cx="10400741" cy="4539454"/>
          </a:xfrm>
          <a:prstGeom prst="rect">
            <a:avLst/>
          </a:prstGeom>
        </p:spPr>
      </p:pic>
      <p:sp>
        <p:nvSpPr>
          <p:cNvPr id="5" name="TextBox 4">
            <a:extLst>
              <a:ext uri="{FF2B5EF4-FFF2-40B4-BE49-F238E27FC236}">
                <a16:creationId xmlns:a16="http://schemas.microsoft.com/office/drawing/2014/main" id="{A815A5E1-B4E6-E4ED-724B-D090B74A9AF0}"/>
              </a:ext>
            </a:extLst>
          </p:cNvPr>
          <p:cNvSpPr txBox="1"/>
          <p:nvPr/>
        </p:nvSpPr>
        <p:spPr>
          <a:xfrm>
            <a:off x="774145" y="962977"/>
            <a:ext cx="9846879" cy="415498"/>
          </a:xfrm>
          <a:prstGeom prst="rect">
            <a:avLst/>
          </a:prstGeom>
          <a:noFill/>
        </p:spPr>
        <p:txBody>
          <a:bodyPr wrap="square" rtlCol="0">
            <a:spAutoFit/>
          </a:bodyPr>
          <a:lstStyle/>
          <a:p>
            <a:r>
              <a:rPr lang="vi-VN" sz="2100" dirty="0">
                <a:solidFill>
                  <a:srgbClr val="FF0000"/>
                </a:solidFill>
              </a:rPr>
              <a:t>1. </a:t>
            </a:r>
            <a:r>
              <a:rPr lang="en-US" sz="2100" dirty="0" err="1">
                <a:solidFill>
                  <a:srgbClr val="FF0000"/>
                </a:solidFill>
              </a:rPr>
              <a:t>Tập</a:t>
            </a:r>
            <a:r>
              <a:rPr lang="en-US" sz="2100" dirty="0">
                <a:solidFill>
                  <a:srgbClr val="FF0000"/>
                </a:solidFill>
              </a:rPr>
              <a:t> </a:t>
            </a:r>
            <a:r>
              <a:rPr lang="en-US" sz="2100" dirty="0" err="1">
                <a:solidFill>
                  <a:srgbClr val="FF0000"/>
                </a:solidFill>
              </a:rPr>
              <a:t>dữ</a:t>
            </a:r>
            <a:r>
              <a:rPr lang="en-US" sz="2100" dirty="0">
                <a:solidFill>
                  <a:srgbClr val="FF0000"/>
                </a:solidFill>
              </a:rPr>
              <a:t> </a:t>
            </a:r>
            <a:r>
              <a:rPr lang="en-US" sz="2100" dirty="0" err="1">
                <a:solidFill>
                  <a:srgbClr val="FF0000"/>
                </a:solidFill>
              </a:rPr>
              <a:t>liệu</a:t>
            </a:r>
            <a:r>
              <a:rPr lang="en-US" sz="2100" dirty="0">
                <a:solidFill>
                  <a:srgbClr val="FF0000"/>
                </a:solidFill>
              </a:rPr>
              <a:t> MNIST (Modified National Institute of Standards and Technology)</a:t>
            </a:r>
            <a:r>
              <a:rPr lang="vi-VN" sz="2100" dirty="0">
                <a:solidFill>
                  <a:srgbClr val="FF0000"/>
                </a:solidFill>
              </a:rPr>
              <a:t>:</a:t>
            </a:r>
            <a:endParaRPr lang="en-US" sz="2100" dirty="0">
              <a:solidFill>
                <a:srgbClr val="FF0000"/>
              </a:solidFill>
            </a:endParaRPr>
          </a:p>
        </p:txBody>
      </p:sp>
    </p:spTree>
    <p:extLst>
      <p:ext uri="{BB962C8B-B14F-4D97-AF65-F5344CB8AC3E}">
        <p14:creationId xmlns:p14="http://schemas.microsoft.com/office/powerpoint/2010/main" val="243995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3A172A8-E1EF-30F1-28CF-1B14E1889179}"/>
            </a:ext>
          </a:extLst>
        </p:cNvPr>
        <p:cNvGrpSpPr/>
        <p:nvPr/>
      </p:nvGrpSpPr>
      <p:grpSpPr>
        <a:xfrm>
          <a:off x="0" y="0"/>
          <a:ext cx="0" cy="0"/>
          <a:chOff x="0" y="0"/>
          <a:chExt cx="0" cy="0"/>
        </a:xfrm>
      </p:grpSpPr>
      <p:sp>
        <p:nvSpPr>
          <p:cNvPr id="375" name="Google Shape;375;p5">
            <a:extLst>
              <a:ext uri="{FF2B5EF4-FFF2-40B4-BE49-F238E27FC236}">
                <a16:creationId xmlns:a16="http://schemas.microsoft.com/office/drawing/2014/main" id="{C9EF86C0-FC61-44A8-1FE3-22EEC4C1A8A4}"/>
              </a:ext>
            </a:extLst>
          </p:cNvPr>
          <p:cNvSpPr txBox="1">
            <a:spLocks noGrp="1"/>
          </p:cNvSpPr>
          <p:nvPr>
            <p:ph type="ftr" idx="11"/>
          </p:nvPr>
        </p:nvSpPr>
        <p:spPr>
          <a:xfrm>
            <a:off x="531258" y="6639152"/>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322AD099-57B3-E639-DF5E-F2B745C87BFE}"/>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19</a:t>
            </a:fld>
            <a:endParaRPr/>
          </a:p>
        </p:txBody>
      </p:sp>
      <p:sp>
        <p:nvSpPr>
          <p:cNvPr id="4" name="Title 3">
            <a:extLst>
              <a:ext uri="{FF2B5EF4-FFF2-40B4-BE49-F238E27FC236}">
                <a16:creationId xmlns:a16="http://schemas.microsoft.com/office/drawing/2014/main" id="{D7BC0CF7-0A7B-A63E-50C2-B1E1C961747E}"/>
              </a:ext>
            </a:extLst>
          </p:cNvPr>
          <p:cNvSpPr>
            <a:spLocks noGrp="1"/>
          </p:cNvSpPr>
          <p:nvPr>
            <p:ph type="title"/>
          </p:nvPr>
        </p:nvSpPr>
        <p:spPr/>
        <p:txBody>
          <a:bodyPr>
            <a:normAutofit fontScale="90000"/>
          </a:bodyPr>
          <a:lstStyle/>
          <a:p>
            <a:r>
              <a:rPr lang="vi-VN" dirty="0"/>
              <a:t>Lựa Chọn k – Số Thành Phần Tối Ưu </a:t>
            </a:r>
            <a:endParaRPr lang="en-US" dirty="0"/>
          </a:p>
        </p:txBody>
      </p:sp>
      <p:sp>
        <p:nvSpPr>
          <p:cNvPr id="2" name="TextBox 1">
            <a:extLst>
              <a:ext uri="{FF2B5EF4-FFF2-40B4-BE49-F238E27FC236}">
                <a16:creationId xmlns:a16="http://schemas.microsoft.com/office/drawing/2014/main" id="{074F377F-AD2A-45FE-64F5-362CC53593A8}"/>
              </a:ext>
            </a:extLst>
          </p:cNvPr>
          <p:cNvSpPr txBox="1"/>
          <p:nvPr/>
        </p:nvSpPr>
        <p:spPr>
          <a:xfrm>
            <a:off x="778928" y="1009860"/>
            <a:ext cx="7755706" cy="1384995"/>
          </a:xfrm>
          <a:prstGeom prst="rect">
            <a:avLst/>
          </a:prstGeom>
          <a:noFill/>
        </p:spPr>
        <p:txBody>
          <a:bodyPr wrap="square" rtlCol="0">
            <a:spAutoFit/>
          </a:bodyPr>
          <a:lstStyle/>
          <a:p>
            <a:r>
              <a:rPr lang="vi-VN" sz="2100" dirty="0">
                <a:solidFill>
                  <a:srgbClr val="FF0000"/>
                </a:solidFill>
              </a:rPr>
              <a:t>1. Nên sử dụng bao nhiêu thành phần (k)?</a:t>
            </a:r>
          </a:p>
          <a:p>
            <a:pPr marL="342900" indent="-342900">
              <a:buFont typeface="Arial" panose="020B0604020202020204" pitchFamily="34" charset="0"/>
              <a:buChar char="•"/>
            </a:pPr>
            <a:r>
              <a:rPr lang="vi-VN" sz="2000" dirty="0"/>
              <a:t>Nếu k quá nhỏ, mô hình sẽ bị underfitting.</a:t>
            </a:r>
          </a:p>
          <a:p>
            <a:pPr marL="342900" indent="-342900">
              <a:buFont typeface="Arial" panose="020B0604020202020204" pitchFamily="34" charset="0"/>
              <a:buChar char="•"/>
            </a:pPr>
            <a:r>
              <a:rPr lang="vi-VN" sz="2000" dirty="0"/>
              <a:t>Nếu k quá lớn, mô hình sẽ bị overfitting.</a:t>
            </a:r>
          </a:p>
          <a:p>
            <a:pPr marL="342900" indent="-342900">
              <a:buFont typeface="Wingdings" panose="05000000000000000000" pitchFamily="2" charset="2"/>
              <a:buChar char="Ø"/>
            </a:pPr>
            <a:r>
              <a:rPr lang="vi-VN" sz="2000" dirty="0"/>
              <a:t>Sử dụng Phương pháp Elbow để tìm số thành phần (k).</a:t>
            </a:r>
            <a:endParaRPr lang="en-US" sz="2000" dirty="0"/>
          </a:p>
        </p:txBody>
      </p:sp>
      <p:pic>
        <p:nvPicPr>
          <p:cNvPr id="5" name="Picture 4">
            <a:extLst>
              <a:ext uri="{FF2B5EF4-FFF2-40B4-BE49-F238E27FC236}">
                <a16:creationId xmlns:a16="http://schemas.microsoft.com/office/drawing/2014/main" id="{396F5FA1-D38F-EAF0-1A6D-B7340D407786}"/>
              </a:ext>
            </a:extLst>
          </p:cNvPr>
          <p:cNvPicPr>
            <a:picLocks noChangeAspect="1"/>
          </p:cNvPicPr>
          <p:nvPr/>
        </p:nvPicPr>
        <p:blipFill>
          <a:blip r:embed="rId3"/>
          <a:stretch>
            <a:fillRect/>
          </a:stretch>
        </p:blipFill>
        <p:spPr>
          <a:xfrm>
            <a:off x="954800" y="2292257"/>
            <a:ext cx="10282399" cy="4264541"/>
          </a:xfrm>
          <a:prstGeom prst="rect">
            <a:avLst/>
          </a:prstGeom>
        </p:spPr>
      </p:pic>
    </p:spTree>
    <p:extLst>
      <p:ext uri="{BB962C8B-B14F-4D97-AF65-F5344CB8AC3E}">
        <p14:creationId xmlns:p14="http://schemas.microsoft.com/office/powerpoint/2010/main" val="18961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p>
            <a:r>
              <a:rPr lang="en-VN" dirty="0"/>
              <a:t>Thực hiện bởi Nhóm 4, Lớp CS115.Q11</a:t>
            </a:r>
          </a:p>
          <a:p>
            <a:pPr marL="0" lvl="0" indent="0" algn="ctr" rtl="0">
              <a:spcBef>
                <a:spcPts val="0"/>
              </a:spcBef>
              <a:spcAft>
                <a:spcPts val="0"/>
              </a:spcAft>
              <a:buNone/>
            </a:pPr>
            <a:endParaRPr dirty="0"/>
          </a:p>
        </p:txBody>
      </p:sp>
      <p:sp>
        <p:nvSpPr>
          <p:cNvPr id="356" name="Google Shape;356;p3"/>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a:t>
            </a:fld>
            <a:endParaRPr/>
          </a:p>
        </p:txBody>
      </p:sp>
      <p:sp>
        <p:nvSpPr>
          <p:cNvPr id="357" name="Google Shape;357;p3"/>
          <p:cNvSpPr txBox="1">
            <a:spLocks noGrp="1"/>
          </p:cNvSpPr>
          <p:nvPr>
            <p:ph type="body" idx="1"/>
          </p:nvPr>
        </p:nvSpPr>
        <p:spPr>
          <a:xfrm>
            <a:off x="2033898" y="1559014"/>
            <a:ext cx="8412127" cy="4153664"/>
          </a:xfrm>
          <a:prstGeom prst="rect">
            <a:avLst/>
          </a:prstGeom>
          <a:noFill/>
          <a:ln>
            <a:noFill/>
          </a:ln>
        </p:spPr>
        <p:txBody>
          <a:bodyPr spcFirstLastPara="1" wrap="square" lIns="91425" tIns="45700" rIns="91425" bIns="45700" anchor="ctr" anchorCtr="0">
            <a:normAutofit/>
          </a:bodyPr>
          <a:lstStyle/>
          <a:p>
            <a:pPr marL="692150" indent="-514350">
              <a:spcBef>
                <a:spcPts val="0"/>
              </a:spcBef>
            </a:pPr>
            <a:r>
              <a:rPr lang="vi-VN" dirty="0"/>
              <a:t>Tô Quốc Thái</a:t>
            </a:r>
          </a:p>
          <a:p>
            <a:pPr marL="692150" indent="-514350">
              <a:spcBef>
                <a:spcPts val="0"/>
              </a:spcBef>
            </a:pPr>
            <a:r>
              <a:rPr lang="vi-VN" dirty="0"/>
              <a:t>Nguyễn Thanh Tân</a:t>
            </a:r>
            <a:endParaRPr lang="en-US" dirty="0"/>
          </a:p>
          <a:p>
            <a:pPr marL="692150" indent="-514350">
              <a:spcBef>
                <a:spcPts val="0"/>
              </a:spcBef>
            </a:pPr>
            <a:r>
              <a:rPr lang="vi-VN" dirty="0"/>
              <a:t>Nguyễn Minh Triết</a:t>
            </a:r>
          </a:p>
          <a:p>
            <a:pPr marL="692150" indent="-514350">
              <a:spcBef>
                <a:spcPts val="0"/>
              </a:spcBef>
            </a:pPr>
            <a:r>
              <a:rPr lang="vi-VN" dirty="0"/>
              <a:t>Vũ Cao Mạnh Hùng</a:t>
            </a:r>
            <a:endParaRPr lang="en-US" dirty="0"/>
          </a:p>
        </p:txBody>
      </p:sp>
      <p:sp>
        <p:nvSpPr>
          <p:cNvPr id="358" name="Google Shape;358;p3"/>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vi-VN" dirty="0"/>
              <a:t>Thành Viên</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9E56D25-D182-F83A-189E-CB40C363BADF}"/>
            </a:ext>
          </a:extLst>
        </p:cNvPr>
        <p:cNvGrpSpPr/>
        <p:nvPr/>
      </p:nvGrpSpPr>
      <p:grpSpPr>
        <a:xfrm>
          <a:off x="0" y="0"/>
          <a:ext cx="0" cy="0"/>
          <a:chOff x="0" y="0"/>
          <a:chExt cx="0" cy="0"/>
        </a:xfrm>
      </p:grpSpPr>
      <p:sp>
        <p:nvSpPr>
          <p:cNvPr id="375" name="Google Shape;375;p5">
            <a:extLst>
              <a:ext uri="{FF2B5EF4-FFF2-40B4-BE49-F238E27FC236}">
                <a16:creationId xmlns:a16="http://schemas.microsoft.com/office/drawing/2014/main" id="{63F298AE-9B86-403D-FE15-804E85ADA4F7}"/>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7267D1FA-A97D-2502-138D-102EB659D0D3}"/>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20</a:t>
            </a:fld>
            <a:endParaRPr/>
          </a:p>
        </p:txBody>
      </p:sp>
      <p:sp>
        <p:nvSpPr>
          <p:cNvPr id="4" name="Title 3">
            <a:extLst>
              <a:ext uri="{FF2B5EF4-FFF2-40B4-BE49-F238E27FC236}">
                <a16:creationId xmlns:a16="http://schemas.microsoft.com/office/drawing/2014/main" id="{349C73A9-37A3-1C64-F76A-52D6A41769DE}"/>
              </a:ext>
            </a:extLst>
          </p:cNvPr>
          <p:cNvSpPr>
            <a:spLocks noGrp="1"/>
          </p:cNvSpPr>
          <p:nvPr>
            <p:ph type="title"/>
          </p:nvPr>
        </p:nvSpPr>
        <p:spPr/>
        <p:txBody>
          <a:bodyPr>
            <a:normAutofit fontScale="90000"/>
          </a:bodyPr>
          <a:lstStyle/>
          <a:p>
            <a:r>
              <a:rPr lang="vi-VN" dirty="0"/>
              <a:t>Biểu Đồ Hội Tụ Của Các Hàm Mất Mát</a:t>
            </a:r>
            <a:endParaRPr lang="en-US" dirty="0"/>
          </a:p>
        </p:txBody>
      </p:sp>
      <p:sp>
        <p:nvSpPr>
          <p:cNvPr id="2" name="TextBox 1">
            <a:extLst>
              <a:ext uri="{FF2B5EF4-FFF2-40B4-BE49-F238E27FC236}">
                <a16:creationId xmlns:a16="http://schemas.microsoft.com/office/drawing/2014/main" id="{DE468E09-FC05-0772-95BA-D2F49282BB44}"/>
              </a:ext>
            </a:extLst>
          </p:cNvPr>
          <p:cNvSpPr txBox="1"/>
          <p:nvPr/>
        </p:nvSpPr>
        <p:spPr>
          <a:xfrm>
            <a:off x="774145" y="1009860"/>
            <a:ext cx="3388659" cy="415498"/>
          </a:xfrm>
          <a:prstGeom prst="rect">
            <a:avLst/>
          </a:prstGeom>
          <a:noFill/>
        </p:spPr>
        <p:txBody>
          <a:bodyPr wrap="square" rtlCol="0">
            <a:spAutoFit/>
          </a:bodyPr>
          <a:lstStyle/>
          <a:p>
            <a:r>
              <a:rPr lang="vi-VN" sz="2100" dirty="0">
                <a:solidFill>
                  <a:srgbClr val="FF0000"/>
                </a:solidFill>
              </a:rPr>
              <a:t>1. Biểu đồ hội tụ:</a:t>
            </a:r>
            <a:endParaRPr lang="en-US" sz="2100" dirty="0">
              <a:solidFill>
                <a:srgbClr val="FF0000"/>
              </a:solidFill>
            </a:endParaRPr>
          </a:p>
        </p:txBody>
      </p:sp>
      <p:pic>
        <p:nvPicPr>
          <p:cNvPr id="5" name="Picture 4">
            <a:extLst>
              <a:ext uri="{FF2B5EF4-FFF2-40B4-BE49-F238E27FC236}">
                <a16:creationId xmlns:a16="http://schemas.microsoft.com/office/drawing/2014/main" id="{0771846F-54FB-B766-CB62-24DAC2571D91}"/>
              </a:ext>
            </a:extLst>
          </p:cNvPr>
          <p:cNvPicPr>
            <a:picLocks noChangeAspect="1"/>
          </p:cNvPicPr>
          <p:nvPr/>
        </p:nvPicPr>
        <p:blipFill>
          <a:blip r:embed="rId3"/>
          <a:stretch>
            <a:fillRect/>
          </a:stretch>
        </p:blipFill>
        <p:spPr>
          <a:xfrm>
            <a:off x="774145" y="1425358"/>
            <a:ext cx="10220726" cy="4273610"/>
          </a:xfrm>
          <a:prstGeom prst="rect">
            <a:avLst/>
          </a:prstGeom>
        </p:spPr>
      </p:pic>
      <p:grpSp>
        <p:nvGrpSpPr>
          <p:cNvPr id="3" name="Group 2">
            <a:extLst>
              <a:ext uri="{FF2B5EF4-FFF2-40B4-BE49-F238E27FC236}">
                <a16:creationId xmlns:a16="http://schemas.microsoft.com/office/drawing/2014/main" id="{3B77B2A8-1830-64E7-4519-F6392D42A848}"/>
              </a:ext>
            </a:extLst>
          </p:cNvPr>
          <p:cNvGrpSpPr/>
          <p:nvPr/>
        </p:nvGrpSpPr>
        <p:grpSpPr>
          <a:xfrm>
            <a:off x="614149" y="5720467"/>
            <a:ext cx="10577015" cy="738664"/>
            <a:chOff x="614149" y="5720467"/>
            <a:chExt cx="10577015" cy="738664"/>
          </a:xfrm>
        </p:grpSpPr>
        <p:sp>
          <p:nvSpPr>
            <p:cNvPr id="6" name="Arrow: Right 5">
              <a:extLst>
                <a:ext uri="{FF2B5EF4-FFF2-40B4-BE49-F238E27FC236}">
                  <a16:creationId xmlns:a16="http://schemas.microsoft.com/office/drawing/2014/main" id="{B8ABFFB9-FA1F-5C54-340F-742DDA1BBB02}"/>
                </a:ext>
              </a:extLst>
            </p:cNvPr>
            <p:cNvSpPr/>
            <p:nvPr/>
          </p:nvSpPr>
          <p:spPr>
            <a:xfrm>
              <a:off x="614149" y="5923128"/>
              <a:ext cx="696036" cy="26311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E3B1A90B-2C19-04EF-C6C6-0DDB98E41EFB}"/>
                </a:ext>
              </a:extLst>
            </p:cNvPr>
            <p:cNvSpPr txBox="1"/>
            <p:nvPr/>
          </p:nvSpPr>
          <p:spPr>
            <a:xfrm>
              <a:off x="1424986" y="5720467"/>
              <a:ext cx="9766178" cy="738664"/>
            </a:xfrm>
            <a:prstGeom prst="rect">
              <a:avLst/>
            </a:prstGeom>
            <a:noFill/>
          </p:spPr>
          <p:txBody>
            <a:bodyPr wrap="square" rtlCol="0">
              <a:spAutoFit/>
            </a:bodyPr>
            <a:lstStyle/>
            <a:p>
              <a:r>
                <a:rPr lang="vi-VN" sz="2100" dirty="0">
                  <a:solidFill>
                    <a:srgbClr val="FF0000"/>
                  </a:solidFill>
                </a:rPr>
                <a:t>Các Hàm mất mát hội tụ ổn định sau ~ 100 vòng lặp, xác nhận thuật toán cập nhật nhân (MUR) hoạt động chính xác.</a:t>
              </a:r>
              <a:endParaRPr lang="en-US" sz="2100" dirty="0">
                <a:solidFill>
                  <a:srgbClr val="FF0000"/>
                </a:solidFill>
              </a:endParaRPr>
            </a:p>
          </p:txBody>
        </p:sp>
      </p:grpSp>
    </p:spTree>
    <p:extLst>
      <p:ext uri="{BB962C8B-B14F-4D97-AF65-F5344CB8AC3E}">
        <p14:creationId xmlns:p14="http://schemas.microsoft.com/office/powerpoint/2010/main" val="2417198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69A7878-DAE3-A123-0E53-5DBF65C74C0D}"/>
            </a:ext>
          </a:extLst>
        </p:cNvPr>
        <p:cNvGrpSpPr/>
        <p:nvPr/>
      </p:nvGrpSpPr>
      <p:grpSpPr>
        <a:xfrm>
          <a:off x="0" y="0"/>
          <a:ext cx="0" cy="0"/>
          <a:chOff x="0" y="0"/>
          <a:chExt cx="0" cy="0"/>
        </a:xfrm>
      </p:grpSpPr>
      <p:sp>
        <p:nvSpPr>
          <p:cNvPr id="375" name="Google Shape;375;p5">
            <a:extLst>
              <a:ext uri="{FF2B5EF4-FFF2-40B4-BE49-F238E27FC236}">
                <a16:creationId xmlns:a16="http://schemas.microsoft.com/office/drawing/2014/main" id="{98F4FB1D-DF16-0FC4-4B3F-29A89FCDDB02}"/>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F6EE6D38-418B-8B71-A4CF-501963BB15B7}"/>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21</a:t>
            </a:fld>
            <a:endParaRPr/>
          </a:p>
        </p:txBody>
      </p:sp>
      <p:sp>
        <p:nvSpPr>
          <p:cNvPr id="4" name="Title 3">
            <a:extLst>
              <a:ext uri="{FF2B5EF4-FFF2-40B4-BE49-F238E27FC236}">
                <a16:creationId xmlns:a16="http://schemas.microsoft.com/office/drawing/2014/main" id="{63BDDFA3-7611-24FA-ACAB-9B3E6B6C0905}"/>
              </a:ext>
            </a:extLst>
          </p:cNvPr>
          <p:cNvSpPr>
            <a:spLocks noGrp="1"/>
          </p:cNvSpPr>
          <p:nvPr>
            <p:ph type="title"/>
          </p:nvPr>
        </p:nvSpPr>
        <p:spPr/>
        <p:txBody>
          <a:bodyPr>
            <a:normAutofit fontScale="90000"/>
          </a:bodyPr>
          <a:lstStyle/>
          <a:p>
            <a:r>
              <a:rPr lang="vi-VN" dirty="0"/>
              <a:t>Các đặc trưng cơ bản (Basic Images) </a:t>
            </a:r>
            <a:endParaRPr lang="en-US" dirty="0"/>
          </a:p>
        </p:txBody>
      </p:sp>
      <p:sp>
        <p:nvSpPr>
          <p:cNvPr id="2" name="TextBox 1">
            <a:extLst>
              <a:ext uri="{FF2B5EF4-FFF2-40B4-BE49-F238E27FC236}">
                <a16:creationId xmlns:a16="http://schemas.microsoft.com/office/drawing/2014/main" id="{5DAB5430-FB42-B495-638E-2D9F5D4D3039}"/>
              </a:ext>
            </a:extLst>
          </p:cNvPr>
          <p:cNvSpPr txBox="1"/>
          <p:nvPr/>
        </p:nvSpPr>
        <p:spPr>
          <a:xfrm>
            <a:off x="408022" y="1009860"/>
            <a:ext cx="4860014" cy="415498"/>
          </a:xfrm>
          <a:prstGeom prst="rect">
            <a:avLst/>
          </a:prstGeom>
          <a:noFill/>
        </p:spPr>
        <p:txBody>
          <a:bodyPr wrap="square" rtlCol="0">
            <a:spAutoFit/>
          </a:bodyPr>
          <a:lstStyle/>
          <a:p>
            <a:r>
              <a:rPr lang="vi-VN" sz="2100" dirty="0">
                <a:solidFill>
                  <a:srgbClr val="FF0000"/>
                </a:solidFill>
              </a:rPr>
              <a:t>1. Thuật Toán tự triển khai (3000 mẫu):</a:t>
            </a:r>
          </a:p>
        </p:txBody>
      </p:sp>
      <p:pic>
        <p:nvPicPr>
          <p:cNvPr id="9" name="Picture 8">
            <a:extLst>
              <a:ext uri="{FF2B5EF4-FFF2-40B4-BE49-F238E27FC236}">
                <a16:creationId xmlns:a16="http://schemas.microsoft.com/office/drawing/2014/main" id="{172DA435-3959-C7F1-4171-66AB290EED54}"/>
              </a:ext>
            </a:extLst>
          </p:cNvPr>
          <p:cNvPicPr>
            <a:picLocks noChangeAspect="1"/>
          </p:cNvPicPr>
          <p:nvPr/>
        </p:nvPicPr>
        <p:blipFill>
          <a:blip r:embed="rId3"/>
          <a:stretch>
            <a:fillRect/>
          </a:stretch>
        </p:blipFill>
        <p:spPr>
          <a:xfrm>
            <a:off x="540997" y="1650839"/>
            <a:ext cx="3758048" cy="3985096"/>
          </a:xfrm>
          <a:prstGeom prst="rect">
            <a:avLst/>
          </a:prstGeom>
        </p:spPr>
      </p:pic>
      <p:pic>
        <p:nvPicPr>
          <p:cNvPr id="11" name="Picture 10">
            <a:extLst>
              <a:ext uri="{FF2B5EF4-FFF2-40B4-BE49-F238E27FC236}">
                <a16:creationId xmlns:a16="http://schemas.microsoft.com/office/drawing/2014/main" id="{C4608CDE-F691-0440-2074-2D92FE14B466}"/>
              </a:ext>
            </a:extLst>
          </p:cNvPr>
          <p:cNvPicPr>
            <a:picLocks noChangeAspect="1"/>
          </p:cNvPicPr>
          <p:nvPr/>
        </p:nvPicPr>
        <p:blipFill>
          <a:blip r:embed="rId4"/>
          <a:stretch>
            <a:fillRect/>
          </a:stretch>
        </p:blipFill>
        <p:spPr>
          <a:xfrm>
            <a:off x="4415493" y="1650838"/>
            <a:ext cx="3758048" cy="3985097"/>
          </a:xfrm>
          <a:prstGeom prst="rect">
            <a:avLst/>
          </a:prstGeom>
        </p:spPr>
      </p:pic>
      <p:pic>
        <p:nvPicPr>
          <p:cNvPr id="13" name="Picture 12">
            <a:extLst>
              <a:ext uri="{FF2B5EF4-FFF2-40B4-BE49-F238E27FC236}">
                <a16:creationId xmlns:a16="http://schemas.microsoft.com/office/drawing/2014/main" id="{2DD34C0C-3D06-3211-61ED-4F1FC47CA21C}"/>
              </a:ext>
            </a:extLst>
          </p:cNvPr>
          <p:cNvPicPr>
            <a:picLocks noChangeAspect="1"/>
          </p:cNvPicPr>
          <p:nvPr/>
        </p:nvPicPr>
        <p:blipFill>
          <a:blip r:embed="rId5"/>
          <a:stretch>
            <a:fillRect/>
          </a:stretch>
        </p:blipFill>
        <p:spPr>
          <a:xfrm>
            <a:off x="8289989" y="1650837"/>
            <a:ext cx="3758049" cy="3985097"/>
          </a:xfrm>
          <a:prstGeom prst="rect">
            <a:avLst/>
          </a:prstGeom>
        </p:spPr>
      </p:pic>
      <p:sp>
        <p:nvSpPr>
          <p:cNvPr id="14" name="TextBox 13">
            <a:extLst>
              <a:ext uri="{FF2B5EF4-FFF2-40B4-BE49-F238E27FC236}">
                <a16:creationId xmlns:a16="http://schemas.microsoft.com/office/drawing/2014/main" id="{860CE4A4-5E84-02BC-89DF-05AF6EA7062A}"/>
              </a:ext>
            </a:extLst>
          </p:cNvPr>
          <p:cNvSpPr txBox="1"/>
          <p:nvPr/>
        </p:nvSpPr>
        <p:spPr>
          <a:xfrm>
            <a:off x="4720550" y="5839116"/>
            <a:ext cx="3317981" cy="400110"/>
          </a:xfrm>
          <a:prstGeom prst="rect">
            <a:avLst/>
          </a:prstGeom>
          <a:noFill/>
        </p:spPr>
        <p:txBody>
          <a:bodyPr wrap="square" rtlCol="0">
            <a:spAutoFit/>
          </a:bodyPr>
          <a:lstStyle/>
          <a:p>
            <a:r>
              <a:rPr lang="vi-VN" sz="2000" b="1" dirty="0"/>
              <a:t>Phân Kỳ Kullback-Leibler</a:t>
            </a:r>
            <a:endParaRPr lang="en-US" sz="2000" b="1" dirty="0"/>
          </a:p>
        </p:txBody>
      </p:sp>
      <p:sp>
        <p:nvSpPr>
          <p:cNvPr id="15" name="TextBox 14">
            <a:extLst>
              <a:ext uri="{FF2B5EF4-FFF2-40B4-BE49-F238E27FC236}">
                <a16:creationId xmlns:a16="http://schemas.microsoft.com/office/drawing/2014/main" id="{2A636364-5553-6F02-ED9B-EA75FF4986FA}"/>
              </a:ext>
            </a:extLst>
          </p:cNvPr>
          <p:cNvSpPr txBox="1"/>
          <p:nvPr/>
        </p:nvSpPr>
        <p:spPr>
          <a:xfrm>
            <a:off x="1368809" y="5839116"/>
            <a:ext cx="2407224" cy="400110"/>
          </a:xfrm>
          <a:prstGeom prst="rect">
            <a:avLst/>
          </a:prstGeom>
          <a:noFill/>
        </p:spPr>
        <p:txBody>
          <a:bodyPr wrap="square" rtlCol="0">
            <a:spAutoFit/>
          </a:bodyPr>
          <a:lstStyle/>
          <a:p>
            <a:r>
              <a:rPr lang="vi-VN" sz="2000" b="1" dirty="0"/>
              <a:t>Chuẩn Frobenius</a:t>
            </a:r>
            <a:endParaRPr lang="en-US" sz="2000" b="1" dirty="0"/>
          </a:p>
        </p:txBody>
      </p:sp>
      <p:sp>
        <p:nvSpPr>
          <p:cNvPr id="16" name="TextBox 15">
            <a:extLst>
              <a:ext uri="{FF2B5EF4-FFF2-40B4-BE49-F238E27FC236}">
                <a16:creationId xmlns:a16="http://schemas.microsoft.com/office/drawing/2014/main" id="{B9D84E2F-38E4-4564-6DDE-66CC36AFD37B}"/>
              </a:ext>
            </a:extLst>
          </p:cNvPr>
          <p:cNvSpPr txBox="1"/>
          <p:nvPr/>
        </p:nvSpPr>
        <p:spPr>
          <a:xfrm>
            <a:off x="8802220" y="5823342"/>
            <a:ext cx="2921207" cy="400110"/>
          </a:xfrm>
          <a:prstGeom prst="rect">
            <a:avLst/>
          </a:prstGeom>
          <a:noFill/>
        </p:spPr>
        <p:txBody>
          <a:bodyPr wrap="square" rtlCol="0">
            <a:spAutoFit/>
          </a:bodyPr>
          <a:lstStyle/>
          <a:p>
            <a:r>
              <a:rPr lang="vi-VN" sz="2000" b="1" dirty="0"/>
              <a:t>Phân Kỳ Itakura-Saito</a:t>
            </a:r>
            <a:endParaRPr lang="en-US" sz="2000" b="1" dirty="0"/>
          </a:p>
        </p:txBody>
      </p:sp>
    </p:spTree>
    <p:extLst>
      <p:ext uri="{BB962C8B-B14F-4D97-AF65-F5344CB8AC3E}">
        <p14:creationId xmlns:p14="http://schemas.microsoft.com/office/powerpoint/2010/main" val="211542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AD1A71DF-24FD-22FC-5A2E-E789BCC00908}"/>
            </a:ext>
          </a:extLst>
        </p:cNvPr>
        <p:cNvGrpSpPr/>
        <p:nvPr/>
      </p:nvGrpSpPr>
      <p:grpSpPr>
        <a:xfrm>
          <a:off x="0" y="0"/>
          <a:ext cx="0" cy="0"/>
          <a:chOff x="0" y="0"/>
          <a:chExt cx="0" cy="0"/>
        </a:xfrm>
      </p:grpSpPr>
      <p:sp>
        <p:nvSpPr>
          <p:cNvPr id="375" name="Google Shape;375;p5">
            <a:extLst>
              <a:ext uri="{FF2B5EF4-FFF2-40B4-BE49-F238E27FC236}">
                <a16:creationId xmlns:a16="http://schemas.microsoft.com/office/drawing/2014/main" id="{84F1E3AE-45F4-5F40-D413-85C8A437A801}"/>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AAA017AE-0BD5-D0B3-8CB6-1CD6318BF08E}"/>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22</a:t>
            </a:fld>
            <a:endParaRPr/>
          </a:p>
        </p:txBody>
      </p:sp>
      <p:sp>
        <p:nvSpPr>
          <p:cNvPr id="4" name="Title 3">
            <a:extLst>
              <a:ext uri="{FF2B5EF4-FFF2-40B4-BE49-F238E27FC236}">
                <a16:creationId xmlns:a16="http://schemas.microsoft.com/office/drawing/2014/main" id="{3990191A-E759-8F24-BA7B-38994F2F43CC}"/>
              </a:ext>
            </a:extLst>
          </p:cNvPr>
          <p:cNvSpPr>
            <a:spLocks noGrp="1"/>
          </p:cNvSpPr>
          <p:nvPr>
            <p:ph type="title"/>
          </p:nvPr>
        </p:nvSpPr>
        <p:spPr/>
        <p:txBody>
          <a:bodyPr>
            <a:normAutofit fontScale="90000"/>
          </a:bodyPr>
          <a:lstStyle/>
          <a:p>
            <a:r>
              <a:rPr lang="vi-VN" dirty="0"/>
              <a:t>Các đặc trưng cơ bản (Basic Images) </a:t>
            </a:r>
            <a:endParaRPr lang="en-US" dirty="0"/>
          </a:p>
        </p:txBody>
      </p:sp>
      <p:sp>
        <p:nvSpPr>
          <p:cNvPr id="2" name="TextBox 1">
            <a:extLst>
              <a:ext uri="{FF2B5EF4-FFF2-40B4-BE49-F238E27FC236}">
                <a16:creationId xmlns:a16="http://schemas.microsoft.com/office/drawing/2014/main" id="{A2999124-C29D-A7C7-6EC3-0B0B6A52A373}"/>
              </a:ext>
            </a:extLst>
          </p:cNvPr>
          <p:cNvSpPr txBox="1"/>
          <p:nvPr/>
        </p:nvSpPr>
        <p:spPr>
          <a:xfrm>
            <a:off x="408021" y="1009860"/>
            <a:ext cx="5474163" cy="415498"/>
          </a:xfrm>
          <a:prstGeom prst="rect">
            <a:avLst/>
          </a:prstGeom>
          <a:noFill/>
        </p:spPr>
        <p:txBody>
          <a:bodyPr wrap="square" rtlCol="0">
            <a:spAutoFit/>
          </a:bodyPr>
          <a:lstStyle/>
          <a:p>
            <a:r>
              <a:rPr lang="vi-VN" sz="2100" dirty="0">
                <a:solidFill>
                  <a:srgbClr val="FF0000"/>
                </a:solidFill>
              </a:rPr>
              <a:t>2. Sử dụng Thư Viện Sklearn (10000 mẫu):</a:t>
            </a:r>
          </a:p>
        </p:txBody>
      </p:sp>
      <p:pic>
        <p:nvPicPr>
          <p:cNvPr id="9" name="Picture 8">
            <a:extLst>
              <a:ext uri="{FF2B5EF4-FFF2-40B4-BE49-F238E27FC236}">
                <a16:creationId xmlns:a16="http://schemas.microsoft.com/office/drawing/2014/main" id="{ACAE8CDB-28BD-3C0B-7E1F-4CF187D7D4DD}"/>
              </a:ext>
            </a:extLst>
          </p:cNvPr>
          <p:cNvPicPr>
            <a:picLocks noChangeAspect="1"/>
          </p:cNvPicPr>
          <p:nvPr/>
        </p:nvPicPr>
        <p:blipFill>
          <a:blip r:embed="rId3"/>
          <a:srcRect/>
          <a:stretch/>
        </p:blipFill>
        <p:spPr>
          <a:xfrm>
            <a:off x="540997" y="1650839"/>
            <a:ext cx="3758047" cy="3985096"/>
          </a:xfrm>
          <a:prstGeom prst="rect">
            <a:avLst/>
          </a:prstGeom>
        </p:spPr>
      </p:pic>
      <p:pic>
        <p:nvPicPr>
          <p:cNvPr id="11" name="Picture 10">
            <a:extLst>
              <a:ext uri="{FF2B5EF4-FFF2-40B4-BE49-F238E27FC236}">
                <a16:creationId xmlns:a16="http://schemas.microsoft.com/office/drawing/2014/main" id="{F4D04083-D27A-390B-1DA6-C8AE52E12C1F}"/>
              </a:ext>
            </a:extLst>
          </p:cNvPr>
          <p:cNvPicPr>
            <a:picLocks noChangeAspect="1"/>
          </p:cNvPicPr>
          <p:nvPr/>
        </p:nvPicPr>
        <p:blipFill>
          <a:blip r:embed="rId4"/>
          <a:srcRect/>
          <a:stretch/>
        </p:blipFill>
        <p:spPr>
          <a:xfrm>
            <a:off x="4415493" y="1650838"/>
            <a:ext cx="3758048" cy="3985096"/>
          </a:xfrm>
          <a:prstGeom prst="rect">
            <a:avLst/>
          </a:prstGeom>
        </p:spPr>
      </p:pic>
      <p:pic>
        <p:nvPicPr>
          <p:cNvPr id="13" name="Picture 12">
            <a:extLst>
              <a:ext uri="{FF2B5EF4-FFF2-40B4-BE49-F238E27FC236}">
                <a16:creationId xmlns:a16="http://schemas.microsoft.com/office/drawing/2014/main" id="{14E382F3-427E-6A20-4856-93E9596F9172}"/>
              </a:ext>
            </a:extLst>
          </p:cNvPr>
          <p:cNvPicPr>
            <a:picLocks noChangeAspect="1"/>
          </p:cNvPicPr>
          <p:nvPr/>
        </p:nvPicPr>
        <p:blipFill>
          <a:blip r:embed="rId5"/>
          <a:srcRect/>
          <a:stretch/>
        </p:blipFill>
        <p:spPr>
          <a:xfrm>
            <a:off x="8289989" y="1650837"/>
            <a:ext cx="3758048" cy="3985097"/>
          </a:xfrm>
          <a:prstGeom prst="rect">
            <a:avLst/>
          </a:prstGeom>
        </p:spPr>
      </p:pic>
      <p:sp>
        <p:nvSpPr>
          <p:cNvPr id="14" name="TextBox 13">
            <a:extLst>
              <a:ext uri="{FF2B5EF4-FFF2-40B4-BE49-F238E27FC236}">
                <a16:creationId xmlns:a16="http://schemas.microsoft.com/office/drawing/2014/main" id="{E21FF40F-2F99-3DB1-E1FA-FFCFD3C85853}"/>
              </a:ext>
            </a:extLst>
          </p:cNvPr>
          <p:cNvSpPr txBox="1"/>
          <p:nvPr/>
        </p:nvSpPr>
        <p:spPr>
          <a:xfrm>
            <a:off x="4720550" y="5839116"/>
            <a:ext cx="3317981" cy="400110"/>
          </a:xfrm>
          <a:prstGeom prst="rect">
            <a:avLst/>
          </a:prstGeom>
          <a:noFill/>
        </p:spPr>
        <p:txBody>
          <a:bodyPr wrap="square" rtlCol="0">
            <a:spAutoFit/>
          </a:bodyPr>
          <a:lstStyle/>
          <a:p>
            <a:r>
              <a:rPr lang="vi-VN" sz="2000" b="1" dirty="0"/>
              <a:t>Phân Kỳ Kullback-Leibler</a:t>
            </a:r>
            <a:endParaRPr lang="en-US" sz="2000" b="1" dirty="0"/>
          </a:p>
        </p:txBody>
      </p:sp>
      <p:sp>
        <p:nvSpPr>
          <p:cNvPr id="15" name="TextBox 14">
            <a:extLst>
              <a:ext uri="{FF2B5EF4-FFF2-40B4-BE49-F238E27FC236}">
                <a16:creationId xmlns:a16="http://schemas.microsoft.com/office/drawing/2014/main" id="{E8892EC8-081F-342A-DEC7-2B22FD11E68B}"/>
              </a:ext>
            </a:extLst>
          </p:cNvPr>
          <p:cNvSpPr txBox="1"/>
          <p:nvPr/>
        </p:nvSpPr>
        <p:spPr>
          <a:xfrm>
            <a:off x="1368809" y="5839116"/>
            <a:ext cx="2407224" cy="400110"/>
          </a:xfrm>
          <a:prstGeom prst="rect">
            <a:avLst/>
          </a:prstGeom>
          <a:noFill/>
        </p:spPr>
        <p:txBody>
          <a:bodyPr wrap="square" rtlCol="0">
            <a:spAutoFit/>
          </a:bodyPr>
          <a:lstStyle/>
          <a:p>
            <a:r>
              <a:rPr lang="vi-VN" sz="2000" b="1" dirty="0"/>
              <a:t>Chuẩn Frobenius</a:t>
            </a:r>
            <a:endParaRPr lang="en-US" sz="2000" b="1" dirty="0"/>
          </a:p>
        </p:txBody>
      </p:sp>
      <p:sp>
        <p:nvSpPr>
          <p:cNvPr id="16" name="TextBox 15">
            <a:extLst>
              <a:ext uri="{FF2B5EF4-FFF2-40B4-BE49-F238E27FC236}">
                <a16:creationId xmlns:a16="http://schemas.microsoft.com/office/drawing/2014/main" id="{7477A3E7-154C-9007-88EC-7A6C7FCB9E80}"/>
              </a:ext>
            </a:extLst>
          </p:cNvPr>
          <p:cNvSpPr txBox="1"/>
          <p:nvPr/>
        </p:nvSpPr>
        <p:spPr>
          <a:xfrm>
            <a:off x="8802220" y="5823342"/>
            <a:ext cx="2921207" cy="400110"/>
          </a:xfrm>
          <a:prstGeom prst="rect">
            <a:avLst/>
          </a:prstGeom>
          <a:noFill/>
        </p:spPr>
        <p:txBody>
          <a:bodyPr wrap="square" rtlCol="0">
            <a:spAutoFit/>
          </a:bodyPr>
          <a:lstStyle/>
          <a:p>
            <a:r>
              <a:rPr lang="vi-VN" sz="2000" b="1" dirty="0"/>
              <a:t>Phân Kỳ Itakura-Saito</a:t>
            </a:r>
            <a:endParaRPr lang="en-US" sz="2000" b="1" dirty="0"/>
          </a:p>
        </p:txBody>
      </p:sp>
    </p:spTree>
    <p:extLst>
      <p:ext uri="{BB962C8B-B14F-4D97-AF65-F5344CB8AC3E}">
        <p14:creationId xmlns:p14="http://schemas.microsoft.com/office/powerpoint/2010/main" val="307555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E84FE217-37B2-8B77-DD88-9815EAED8357}"/>
            </a:ext>
          </a:extLst>
        </p:cNvPr>
        <p:cNvGrpSpPr/>
        <p:nvPr/>
      </p:nvGrpSpPr>
      <p:grpSpPr>
        <a:xfrm>
          <a:off x="0" y="0"/>
          <a:ext cx="0" cy="0"/>
          <a:chOff x="0" y="0"/>
          <a:chExt cx="0" cy="0"/>
        </a:xfrm>
      </p:grpSpPr>
      <p:sp>
        <p:nvSpPr>
          <p:cNvPr id="375" name="Google Shape;375;p5">
            <a:extLst>
              <a:ext uri="{FF2B5EF4-FFF2-40B4-BE49-F238E27FC236}">
                <a16:creationId xmlns:a16="http://schemas.microsoft.com/office/drawing/2014/main" id="{1C137F6F-E938-6DC7-0742-AFC1C9660E4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1271B579-A68E-20E6-AD0C-05CC2FD94B9A}"/>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23</a:t>
            </a:fld>
            <a:endParaRPr/>
          </a:p>
        </p:txBody>
      </p:sp>
      <p:sp>
        <p:nvSpPr>
          <p:cNvPr id="4" name="Title 3">
            <a:extLst>
              <a:ext uri="{FF2B5EF4-FFF2-40B4-BE49-F238E27FC236}">
                <a16:creationId xmlns:a16="http://schemas.microsoft.com/office/drawing/2014/main" id="{31F936BE-E98C-1684-BA0C-EEC4CEF0036C}"/>
              </a:ext>
            </a:extLst>
          </p:cNvPr>
          <p:cNvSpPr>
            <a:spLocks noGrp="1"/>
          </p:cNvSpPr>
          <p:nvPr>
            <p:ph type="title"/>
          </p:nvPr>
        </p:nvSpPr>
        <p:spPr/>
        <p:txBody>
          <a:bodyPr>
            <a:normAutofit fontScale="90000"/>
          </a:bodyPr>
          <a:lstStyle/>
          <a:p>
            <a:r>
              <a:rPr lang="vi-VN" dirty="0"/>
              <a:t>Tái Tạo Ảnh (Reconstruction)</a:t>
            </a:r>
            <a:endParaRPr lang="en-US" dirty="0"/>
          </a:p>
        </p:txBody>
      </p:sp>
      <p:sp>
        <p:nvSpPr>
          <p:cNvPr id="3" name="TextBox 2">
            <a:extLst>
              <a:ext uri="{FF2B5EF4-FFF2-40B4-BE49-F238E27FC236}">
                <a16:creationId xmlns:a16="http://schemas.microsoft.com/office/drawing/2014/main" id="{41A763A7-53CF-0134-6076-FF94CBEC4436}"/>
              </a:ext>
            </a:extLst>
          </p:cNvPr>
          <p:cNvSpPr txBox="1"/>
          <p:nvPr/>
        </p:nvSpPr>
        <p:spPr>
          <a:xfrm>
            <a:off x="774145" y="1037081"/>
            <a:ext cx="5474163" cy="415498"/>
          </a:xfrm>
          <a:prstGeom prst="rect">
            <a:avLst/>
          </a:prstGeom>
          <a:noFill/>
        </p:spPr>
        <p:txBody>
          <a:bodyPr wrap="square" rtlCol="0">
            <a:spAutoFit/>
          </a:bodyPr>
          <a:lstStyle/>
          <a:p>
            <a:r>
              <a:rPr lang="vi-VN" sz="2100" dirty="0">
                <a:solidFill>
                  <a:srgbClr val="FF0000"/>
                </a:solidFill>
              </a:rPr>
              <a:t>1. Ảnh Gốc:</a:t>
            </a:r>
          </a:p>
        </p:txBody>
      </p:sp>
      <p:pic>
        <p:nvPicPr>
          <p:cNvPr id="12" name="Picture 11">
            <a:extLst>
              <a:ext uri="{FF2B5EF4-FFF2-40B4-BE49-F238E27FC236}">
                <a16:creationId xmlns:a16="http://schemas.microsoft.com/office/drawing/2014/main" id="{E0578784-787D-EF0B-51AB-E179582B0A1C}"/>
              </a:ext>
            </a:extLst>
          </p:cNvPr>
          <p:cNvPicPr>
            <a:picLocks noChangeAspect="1"/>
          </p:cNvPicPr>
          <p:nvPr/>
        </p:nvPicPr>
        <p:blipFill>
          <a:blip r:embed="rId3"/>
          <a:stretch>
            <a:fillRect/>
          </a:stretch>
        </p:blipFill>
        <p:spPr>
          <a:xfrm>
            <a:off x="1324219" y="1479800"/>
            <a:ext cx="9543562" cy="4165334"/>
          </a:xfrm>
          <a:prstGeom prst="rect">
            <a:avLst/>
          </a:prstGeom>
        </p:spPr>
      </p:pic>
    </p:spTree>
    <p:extLst>
      <p:ext uri="{BB962C8B-B14F-4D97-AF65-F5344CB8AC3E}">
        <p14:creationId xmlns:p14="http://schemas.microsoft.com/office/powerpoint/2010/main" val="116937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40A46824-41F3-CA23-68BC-01377C7F5657}"/>
            </a:ext>
          </a:extLst>
        </p:cNvPr>
        <p:cNvGrpSpPr/>
        <p:nvPr/>
      </p:nvGrpSpPr>
      <p:grpSpPr>
        <a:xfrm>
          <a:off x="0" y="0"/>
          <a:ext cx="0" cy="0"/>
          <a:chOff x="0" y="0"/>
          <a:chExt cx="0" cy="0"/>
        </a:xfrm>
      </p:grpSpPr>
      <p:sp>
        <p:nvSpPr>
          <p:cNvPr id="375" name="Google Shape;375;p5">
            <a:extLst>
              <a:ext uri="{FF2B5EF4-FFF2-40B4-BE49-F238E27FC236}">
                <a16:creationId xmlns:a16="http://schemas.microsoft.com/office/drawing/2014/main" id="{53D32EF3-9F4E-891A-36AF-7BCF56B487CB}"/>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64879E74-9ABC-1E2C-E8F0-5402AF3B7799}"/>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24</a:t>
            </a:fld>
            <a:endParaRPr/>
          </a:p>
        </p:txBody>
      </p:sp>
      <p:sp>
        <p:nvSpPr>
          <p:cNvPr id="4" name="Title 3">
            <a:extLst>
              <a:ext uri="{FF2B5EF4-FFF2-40B4-BE49-F238E27FC236}">
                <a16:creationId xmlns:a16="http://schemas.microsoft.com/office/drawing/2014/main" id="{887900C4-DE9A-C648-290E-5A8E9B80F483}"/>
              </a:ext>
            </a:extLst>
          </p:cNvPr>
          <p:cNvSpPr>
            <a:spLocks noGrp="1"/>
          </p:cNvSpPr>
          <p:nvPr>
            <p:ph type="title"/>
          </p:nvPr>
        </p:nvSpPr>
        <p:spPr/>
        <p:txBody>
          <a:bodyPr>
            <a:normAutofit fontScale="90000"/>
          </a:bodyPr>
          <a:lstStyle/>
          <a:p>
            <a:r>
              <a:rPr lang="vi-VN" dirty="0"/>
              <a:t>Tái Tạo Ảnh (Reconstruction)</a:t>
            </a:r>
            <a:endParaRPr lang="en-US" dirty="0"/>
          </a:p>
        </p:txBody>
      </p:sp>
      <p:grpSp>
        <p:nvGrpSpPr>
          <p:cNvPr id="7" name="Group 6">
            <a:extLst>
              <a:ext uri="{FF2B5EF4-FFF2-40B4-BE49-F238E27FC236}">
                <a16:creationId xmlns:a16="http://schemas.microsoft.com/office/drawing/2014/main" id="{3AA2CC86-3F57-4258-81F3-51ADBAD2BEFA}"/>
              </a:ext>
            </a:extLst>
          </p:cNvPr>
          <p:cNvGrpSpPr/>
          <p:nvPr/>
        </p:nvGrpSpPr>
        <p:grpSpPr>
          <a:xfrm>
            <a:off x="774145" y="1037081"/>
            <a:ext cx="10093636" cy="4608052"/>
            <a:chOff x="774145" y="1037081"/>
            <a:chExt cx="10093636" cy="4608052"/>
          </a:xfrm>
        </p:grpSpPr>
        <p:sp>
          <p:nvSpPr>
            <p:cNvPr id="3" name="TextBox 2">
              <a:extLst>
                <a:ext uri="{FF2B5EF4-FFF2-40B4-BE49-F238E27FC236}">
                  <a16:creationId xmlns:a16="http://schemas.microsoft.com/office/drawing/2014/main" id="{45A99EB4-3D86-65C9-675D-FD9639399749}"/>
                </a:ext>
              </a:extLst>
            </p:cNvPr>
            <p:cNvSpPr txBox="1"/>
            <p:nvPr/>
          </p:nvSpPr>
          <p:spPr>
            <a:xfrm>
              <a:off x="774145" y="1037081"/>
              <a:ext cx="5474163" cy="415498"/>
            </a:xfrm>
            <a:prstGeom prst="rect">
              <a:avLst/>
            </a:prstGeom>
            <a:noFill/>
          </p:spPr>
          <p:txBody>
            <a:bodyPr wrap="square" rtlCol="0">
              <a:spAutoFit/>
            </a:bodyPr>
            <a:lstStyle/>
            <a:p>
              <a:r>
                <a:rPr lang="vi-VN" sz="2100" dirty="0">
                  <a:solidFill>
                    <a:srgbClr val="FF0000"/>
                  </a:solidFill>
                </a:rPr>
                <a:t>2. Ảnh Tái Tạo (Chuẩn Frobenius):</a:t>
              </a:r>
            </a:p>
          </p:txBody>
        </p:sp>
        <p:pic>
          <p:nvPicPr>
            <p:cNvPr id="12" name="Picture 11">
              <a:extLst>
                <a:ext uri="{FF2B5EF4-FFF2-40B4-BE49-F238E27FC236}">
                  <a16:creationId xmlns:a16="http://schemas.microsoft.com/office/drawing/2014/main" id="{A2E19651-0960-4274-30DC-E738699EF4E2}"/>
                </a:ext>
              </a:extLst>
            </p:cNvPr>
            <p:cNvPicPr>
              <a:picLocks noChangeAspect="1"/>
            </p:cNvPicPr>
            <p:nvPr/>
          </p:nvPicPr>
          <p:blipFill>
            <a:blip r:embed="rId3"/>
            <a:srcRect/>
            <a:stretch/>
          </p:blipFill>
          <p:spPr>
            <a:xfrm>
              <a:off x="1324219" y="1479800"/>
              <a:ext cx="9543562" cy="4165333"/>
            </a:xfrm>
            <a:prstGeom prst="rect">
              <a:avLst/>
            </a:prstGeom>
          </p:spPr>
        </p:pic>
      </p:grpSp>
      <p:grpSp>
        <p:nvGrpSpPr>
          <p:cNvPr id="6" name="Group 5">
            <a:extLst>
              <a:ext uri="{FF2B5EF4-FFF2-40B4-BE49-F238E27FC236}">
                <a16:creationId xmlns:a16="http://schemas.microsoft.com/office/drawing/2014/main" id="{8434CC8E-94A5-C246-C685-00E516010F1B}"/>
              </a:ext>
            </a:extLst>
          </p:cNvPr>
          <p:cNvGrpSpPr/>
          <p:nvPr/>
        </p:nvGrpSpPr>
        <p:grpSpPr>
          <a:xfrm>
            <a:off x="618565" y="5852627"/>
            <a:ext cx="6314405" cy="415498"/>
            <a:chOff x="618565" y="5852627"/>
            <a:chExt cx="6314405" cy="415498"/>
          </a:xfrm>
        </p:grpSpPr>
        <p:sp>
          <p:nvSpPr>
            <p:cNvPr id="2" name="TextBox 1">
              <a:extLst>
                <a:ext uri="{FF2B5EF4-FFF2-40B4-BE49-F238E27FC236}">
                  <a16:creationId xmlns:a16="http://schemas.microsoft.com/office/drawing/2014/main" id="{C0D37286-38F2-EA40-2B97-091CBA4453DB}"/>
                </a:ext>
              </a:extLst>
            </p:cNvPr>
            <p:cNvSpPr txBox="1"/>
            <p:nvPr/>
          </p:nvSpPr>
          <p:spPr>
            <a:xfrm>
              <a:off x="1458807" y="5852627"/>
              <a:ext cx="5474163" cy="415498"/>
            </a:xfrm>
            <a:prstGeom prst="rect">
              <a:avLst/>
            </a:prstGeom>
            <a:noFill/>
          </p:spPr>
          <p:txBody>
            <a:bodyPr wrap="square" rtlCol="0">
              <a:spAutoFit/>
            </a:bodyPr>
            <a:lstStyle/>
            <a:p>
              <a:r>
                <a:rPr lang="vi-VN" sz="2100" dirty="0">
                  <a:solidFill>
                    <a:srgbClr val="FF0000"/>
                  </a:solidFill>
                </a:rPr>
                <a:t>Ảnh tái tạo bị nhòe, mờ và mất nhiều chi tiết.</a:t>
              </a:r>
            </a:p>
          </p:txBody>
        </p:sp>
        <p:sp>
          <p:nvSpPr>
            <p:cNvPr id="5" name="Arrow: Right 4">
              <a:extLst>
                <a:ext uri="{FF2B5EF4-FFF2-40B4-BE49-F238E27FC236}">
                  <a16:creationId xmlns:a16="http://schemas.microsoft.com/office/drawing/2014/main" id="{ED23F422-8E1F-0ACF-5EA8-60A4223EDA2F}"/>
                </a:ext>
              </a:extLst>
            </p:cNvPr>
            <p:cNvSpPr/>
            <p:nvPr/>
          </p:nvSpPr>
          <p:spPr>
            <a:xfrm>
              <a:off x="618565" y="5929153"/>
              <a:ext cx="705654" cy="26244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99289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2DC0A1D-039A-3237-982A-C705C81B74E2}"/>
            </a:ext>
          </a:extLst>
        </p:cNvPr>
        <p:cNvGrpSpPr/>
        <p:nvPr/>
      </p:nvGrpSpPr>
      <p:grpSpPr>
        <a:xfrm>
          <a:off x="0" y="0"/>
          <a:ext cx="0" cy="0"/>
          <a:chOff x="0" y="0"/>
          <a:chExt cx="0" cy="0"/>
        </a:xfrm>
      </p:grpSpPr>
      <p:sp>
        <p:nvSpPr>
          <p:cNvPr id="375" name="Google Shape;375;p5">
            <a:extLst>
              <a:ext uri="{FF2B5EF4-FFF2-40B4-BE49-F238E27FC236}">
                <a16:creationId xmlns:a16="http://schemas.microsoft.com/office/drawing/2014/main" id="{B27A3D72-3310-F256-3290-B1E0DAFC3D85}"/>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C22A8BA9-7728-7ABC-A31C-F687009B7794}"/>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25</a:t>
            </a:fld>
            <a:endParaRPr/>
          </a:p>
        </p:txBody>
      </p:sp>
      <p:sp>
        <p:nvSpPr>
          <p:cNvPr id="4" name="Title 3">
            <a:extLst>
              <a:ext uri="{FF2B5EF4-FFF2-40B4-BE49-F238E27FC236}">
                <a16:creationId xmlns:a16="http://schemas.microsoft.com/office/drawing/2014/main" id="{8A6954C5-8FCD-D72C-2192-3D3612F250AC}"/>
              </a:ext>
            </a:extLst>
          </p:cNvPr>
          <p:cNvSpPr>
            <a:spLocks noGrp="1"/>
          </p:cNvSpPr>
          <p:nvPr>
            <p:ph type="title"/>
          </p:nvPr>
        </p:nvSpPr>
        <p:spPr/>
        <p:txBody>
          <a:bodyPr>
            <a:normAutofit fontScale="90000"/>
          </a:bodyPr>
          <a:lstStyle/>
          <a:p>
            <a:r>
              <a:rPr lang="vi-VN" dirty="0"/>
              <a:t>Tái Tạo Ảnh (Reconstruction)</a:t>
            </a:r>
            <a:endParaRPr lang="en-US" dirty="0"/>
          </a:p>
        </p:txBody>
      </p:sp>
      <p:grpSp>
        <p:nvGrpSpPr>
          <p:cNvPr id="5" name="Group 4">
            <a:extLst>
              <a:ext uri="{FF2B5EF4-FFF2-40B4-BE49-F238E27FC236}">
                <a16:creationId xmlns:a16="http://schemas.microsoft.com/office/drawing/2014/main" id="{4BF0DD31-FE92-2CE0-F084-CFF45BE06BAD}"/>
              </a:ext>
            </a:extLst>
          </p:cNvPr>
          <p:cNvGrpSpPr/>
          <p:nvPr/>
        </p:nvGrpSpPr>
        <p:grpSpPr>
          <a:xfrm>
            <a:off x="774145" y="1037081"/>
            <a:ext cx="10093634" cy="4608052"/>
            <a:chOff x="774145" y="1037081"/>
            <a:chExt cx="10093634" cy="4608052"/>
          </a:xfrm>
        </p:grpSpPr>
        <p:sp>
          <p:nvSpPr>
            <p:cNvPr id="3" name="TextBox 2">
              <a:extLst>
                <a:ext uri="{FF2B5EF4-FFF2-40B4-BE49-F238E27FC236}">
                  <a16:creationId xmlns:a16="http://schemas.microsoft.com/office/drawing/2014/main" id="{A891FE11-5F2A-B7B7-F5BE-269873AE7107}"/>
                </a:ext>
              </a:extLst>
            </p:cNvPr>
            <p:cNvSpPr txBox="1"/>
            <p:nvPr/>
          </p:nvSpPr>
          <p:spPr>
            <a:xfrm>
              <a:off x="774145" y="1037081"/>
              <a:ext cx="5474163" cy="415498"/>
            </a:xfrm>
            <a:prstGeom prst="rect">
              <a:avLst/>
            </a:prstGeom>
            <a:noFill/>
          </p:spPr>
          <p:txBody>
            <a:bodyPr wrap="square" rtlCol="0">
              <a:spAutoFit/>
            </a:bodyPr>
            <a:lstStyle/>
            <a:p>
              <a:r>
                <a:rPr lang="vi-VN" sz="2100" dirty="0">
                  <a:solidFill>
                    <a:srgbClr val="FF0000"/>
                  </a:solidFill>
                </a:rPr>
                <a:t>3. Ảnh Tái Tạo (Phân Kỳ Kullback-Leibler):</a:t>
              </a:r>
            </a:p>
          </p:txBody>
        </p:sp>
        <p:pic>
          <p:nvPicPr>
            <p:cNvPr id="12" name="Picture 11">
              <a:extLst>
                <a:ext uri="{FF2B5EF4-FFF2-40B4-BE49-F238E27FC236}">
                  <a16:creationId xmlns:a16="http://schemas.microsoft.com/office/drawing/2014/main" id="{DC756C11-C3CF-DC1D-3B9D-5F8198233F7C}"/>
                </a:ext>
              </a:extLst>
            </p:cNvPr>
            <p:cNvPicPr>
              <a:picLocks noChangeAspect="1"/>
            </p:cNvPicPr>
            <p:nvPr/>
          </p:nvPicPr>
          <p:blipFill>
            <a:blip r:embed="rId3"/>
            <a:srcRect/>
            <a:stretch/>
          </p:blipFill>
          <p:spPr>
            <a:xfrm>
              <a:off x="1324220" y="1479800"/>
              <a:ext cx="9543559" cy="4165333"/>
            </a:xfrm>
            <a:prstGeom prst="rect">
              <a:avLst/>
            </a:prstGeom>
          </p:spPr>
        </p:pic>
      </p:grpSp>
      <p:grpSp>
        <p:nvGrpSpPr>
          <p:cNvPr id="6" name="Group 5">
            <a:extLst>
              <a:ext uri="{FF2B5EF4-FFF2-40B4-BE49-F238E27FC236}">
                <a16:creationId xmlns:a16="http://schemas.microsoft.com/office/drawing/2014/main" id="{43EF28C9-1952-B6D1-2C7E-05B108AD2439}"/>
              </a:ext>
            </a:extLst>
          </p:cNvPr>
          <p:cNvGrpSpPr/>
          <p:nvPr/>
        </p:nvGrpSpPr>
        <p:grpSpPr>
          <a:xfrm>
            <a:off x="486656" y="5796171"/>
            <a:ext cx="12168070" cy="415498"/>
            <a:chOff x="486656" y="5796171"/>
            <a:chExt cx="12168070" cy="415498"/>
          </a:xfrm>
        </p:grpSpPr>
        <p:sp>
          <p:nvSpPr>
            <p:cNvPr id="2" name="TextBox 1">
              <a:extLst>
                <a:ext uri="{FF2B5EF4-FFF2-40B4-BE49-F238E27FC236}">
                  <a16:creationId xmlns:a16="http://schemas.microsoft.com/office/drawing/2014/main" id="{2DB8F23D-B535-7188-A4EE-7D0425BAE7CE}"/>
                </a:ext>
              </a:extLst>
            </p:cNvPr>
            <p:cNvSpPr txBox="1"/>
            <p:nvPr/>
          </p:nvSpPr>
          <p:spPr>
            <a:xfrm>
              <a:off x="1087163" y="5796171"/>
              <a:ext cx="11567563" cy="415498"/>
            </a:xfrm>
            <a:prstGeom prst="rect">
              <a:avLst/>
            </a:prstGeom>
            <a:noFill/>
          </p:spPr>
          <p:txBody>
            <a:bodyPr wrap="square" rtlCol="0">
              <a:spAutoFit/>
            </a:bodyPr>
            <a:lstStyle/>
            <a:p>
              <a:r>
                <a:rPr lang="vi-VN" sz="2100" dirty="0">
                  <a:solidFill>
                    <a:srgbClr val="FF0000"/>
                  </a:solidFill>
                </a:rPr>
                <a:t>Ảnh tái tạo bị mờ nhưng vẫn giữ lại được bản chất và hình dạng cốt lõi của các chữ số gốc.</a:t>
              </a:r>
            </a:p>
          </p:txBody>
        </p:sp>
        <p:sp>
          <p:nvSpPr>
            <p:cNvPr id="8" name="Arrow: Right 7">
              <a:extLst>
                <a:ext uri="{FF2B5EF4-FFF2-40B4-BE49-F238E27FC236}">
                  <a16:creationId xmlns:a16="http://schemas.microsoft.com/office/drawing/2014/main" id="{852210B1-626C-B2D0-11A6-E1768DAEADC8}"/>
                </a:ext>
              </a:extLst>
            </p:cNvPr>
            <p:cNvSpPr/>
            <p:nvPr/>
          </p:nvSpPr>
          <p:spPr>
            <a:xfrm>
              <a:off x="486656" y="5855806"/>
              <a:ext cx="600507" cy="23673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33880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D83DBF3C-3B4F-00F4-C3E6-122ABE1586A6}"/>
            </a:ext>
          </a:extLst>
        </p:cNvPr>
        <p:cNvGrpSpPr/>
        <p:nvPr/>
      </p:nvGrpSpPr>
      <p:grpSpPr>
        <a:xfrm>
          <a:off x="0" y="0"/>
          <a:ext cx="0" cy="0"/>
          <a:chOff x="0" y="0"/>
          <a:chExt cx="0" cy="0"/>
        </a:xfrm>
      </p:grpSpPr>
      <p:sp>
        <p:nvSpPr>
          <p:cNvPr id="375" name="Google Shape;375;p5">
            <a:extLst>
              <a:ext uri="{FF2B5EF4-FFF2-40B4-BE49-F238E27FC236}">
                <a16:creationId xmlns:a16="http://schemas.microsoft.com/office/drawing/2014/main" id="{31CA688F-4584-C3C8-AA03-A4360BF2B45C}"/>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2F8B0504-CFBA-8EC8-BE44-C6C745DC00AB}"/>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26</a:t>
            </a:fld>
            <a:endParaRPr/>
          </a:p>
        </p:txBody>
      </p:sp>
      <p:sp>
        <p:nvSpPr>
          <p:cNvPr id="4" name="Title 3">
            <a:extLst>
              <a:ext uri="{FF2B5EF4-FFF2-40B4-BE49-F238E27FC236}">
                <a16:creationId xmlns:a16="http://schemas.microsoft.com/office/drawing/2014/main" id="{7682046B-E6A3-ECE7-6750-1B8FA2158A45}"/>
              </a:ext>
            </a:extLst>
          </p:cNvPr>
          <p:cNvSpPr>
            <a:spLocks noGrp="1"/>
          </p:cNvSpPr>
          <p:nvPr>
            <p:ph type="title"/>
          </p:nvPr>
        </p:nvSpPr>
        <p:spPr/>
        <p:txBody>
          <a:bodyPr>
            <a:normAutofit fontScale="90000"/>
          </a:bodyPr>
          <a:lstStyle/>
          <a:p>
            <a:r>
              <a:rPr lang="vi-VN" dirty="0"/>
              <a:t>Tái Tạo Ảnh (Reconstruction)</a:t>
            </a:r>
            <a:endParaRPr lang="en-US" dirty="0"/>
          </a:p>
        </p:txBody>
      </p:sp>
      <p:grpSp>
        <p:nvGrpSpPr>
          <p:cNvPr id="7" name="Group 6">
            <a:extLst>
              <a:ext uri="{FF2B5EF4-FFF2-40B4-BE49-F238E27FC236}">
                <a16:creationId xmlns:a16="http://schemas.microsoft.com/office/drawing/2014/main" id="{D5DE86A4-27B4-A750-CC66-51DDB3FF4270}"/>
              </a:ext>
            </a:extLst>
          </p:cNvPr>
          <p:cNvGrpSpPr/>
          <p:nvPr/>
        </p:nvGrpSpPr>
        <p:grpSpPr>
          <a:xfrm>
            <a:off x="774145" y="1037081"/>
            <a:ext cx="10093634" cy="4608052"/>
            <a:chOff x="774145" y="1037081"/>
            <a:chExt cx="10093634" cy="4608052"/>
          </a:xfrm>
        </p:grpSpPr>
        <p:sp>
          <p:nvSpPr>
            <p:cNvPr id="3" name="TextBox 2">
              <a:extLst>
                <a:ext uri="{FF2B5EF4-FFF2-40B4-BE49-F238E27FC236}">
                  <a16:creationId xmlns:a16="http://schemas.microsoft.com/office/drawing/2014/main" id="{46C83696-9EB6-FF48-CB50-74BD4BCC16EE}"/>
                </a:ext>
              </a:extLst>
            </p:cNvPr>
            <p:cNvSpPr txBox="1"/>
            <p:nvPr/>
          </p:nvSpPr>
          <p:spPr>
            <a:xfrm>
              <a:off x="774145" y="1037081"/>
              <a:ext cx="5474163" cy="415498"/>
            </a:xfrm>
            <a:prstGeom prst="rect">
              <a:avLst/>
            </a:prstGeom>
            <a:noFill/>
          </p:spPr>
          <p:txBody>
            <a:bodyPr wrap="square" rtlCol="0">
              <a:spAutoFit/>
            </a:bodyPr>
            <a:lstStyle/>
            <a:p>
              <a:r>
                <a:rPr lang="vi-VN" sz="2100" dirty="0">
                  <a:solidFill>
                    <a:srgbClr val="FF0000"/>
                  </a:solidFill>
                </a:rPr>
                <a:t>4. Ảnh Tái Tạo (Phân Kỳ Itakura-Saito):</a:t>
              </a:r>
            </a:p>
          </p:txBody>
        </p:sp>
        <p:pic>
          <p:nvPicPr>
            <p:cNvPr id="12" name="Picture 11">
              <a:extLst>
                <a:ext uri="{FF2B5EF4-FFF2-40B4-BE49-F238E27FC236}">
                  <a16:creationId xmlns:a16="http://schemas.microsoft.com/office/drawing/2014/main" id="{82B025F4-1587-C3D8-0912-396DFCDE138D}"/>
                </a:ext>
              </a:extLst>
            </p:cNvPr>
            <p:cNvPicPr>
              <a:picLocks noChangeAspect="1"/>
            </p:cNvPicPr>
            <p:nvPr/>
          </p:nvPicPr>
          <p:blipFill>
            <a:blip r:embed="rId3"/>
            <a:srcRect/>
            <a:stretch/>
          </p:blipFill>
          <p:spPr>
            <a:xfrm>
              <a:off x="1324220" y="1479800"/>
              <a:ext cx="9543559" cy="4165333"/>
            </a:xfrm>
            <a:prstGeom prst="rect">
              <a:avLst/>
            </a:prstGeom>
          </p:spPr>
        </p:pic>
      </p:grpSp>
      <p:grpSp>
        <p:nvGrpSpPr>
          <p:cNvPr id="6" name="Group 5">
            <a:extLst>
              <a:ext uri="{FF2B5EF4-FFF2-40B4-BE49-F238E27FC236}">
                <a16:creationId xmlns:a16="http://schemas.microsoft.com/office/drawing/2014/main" id="{BBDCDE1C-9152-3071-E8DC-D1597FEF7C1E}"/>
              </a:ext>
            </a:extLst>
          </p:cNvPr>
          <p:cNvGrpSpPr/>
          <p:nvPr/>
        </p:nvGrpSpPr>
        <p:grpSpPr>
          <a:xfrm>
            <a:off x="618565" y="5852627"/>
            <a:ext cx="6314405" cy="415498"/>
            <a:chOff x="618565" y="5852627"/>
            <a:chExt cx="6314405" cy="415498"/>
          </a:xfrm>
        </p:grpSpPr>
        <p:sp>
          <p:nvSpPr>
            <p:cNvPr id="2" name="TextBox 1">
              <a:extLst>
                <a:ext uri="{FF2B5EF4-FFF2-40B4-BE49-F238E27FC236}">
                  <a16:creationId xmlns:a16="http://schemas.microsoft.com/office/drawing/2014/main" id="{16275722-5FF2-D10C-BC94-4FAAA46EEAD5}"/>
                </a:ext>
              </a:extLst>
            </p:cNvPr>
            <p:cNvSpPr txBox="1"/>
            <p:nvPr/>
          </p:nvSpPr>
          <p:spPr>
            <a:xfrm>
              <a:off x="1458807" y="5852627"/>
              <a:ext cx="5474163" cy="415498"/>
            </a:xfrm>
            <a:prstGeom prst="rect">
              <a:avLst/>
            </a:prstGeom>
            <a:noFill/>
          </p:spPr>
          <p:txBody>
            <a:bodyPr wrap="square" rtlCol="0">
              <a:spAutoFit/>
            </a:bodyPr>
            <a:lstStyle/>
            <a:p>
              <a:r>
                <a:rPr lang="vi-VN" sz="2100" dirty="0">
                  <a:solidFill>
                    <a:srgbClr val="FF0000"/>
                  </a:solidFill>
                </a:rPr>
                <a:t>Kết quả tái tạo thất bại hoàn toàn.</a:t>
              </a:r>
            </a:p>
          </p:txBody>
        </p:sp>
        <p:sp>
          <p:nvSpPr>
            <p:cNvPr id="5" name="Arrow: Right 4">
              <a:extLst>
                <a:ext uri="{FF2B5EF4-FFF2-40B4-BE49-F238E27FC236}">
                  <a16:creationId xmlns:a16="http://schemas.microsoft.com/office/drawing/2014/main" id="{FB95FF69-6901-A86E-0AE8-A53F25B8D78B}"/>
                </a:ext>
              </a:extLst>
            </p:cNvPr>
            <p:cNvSpPr/>
            <p:nvPr/>
          </p:nvSpPr>
          <p:spPr>
            <a:xfrm>
              <a:off x="618565" y="5929153"/>
              <a:ext cx="705654" cy="26244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4565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D2DD0B-924E-3392-81A5-CE53E080C33A}"/>
              </a:ext>
            </a:extLst>
          </p:cNvPr>
          <p:cNvSpPr>
            <a:spLocks noGrp="1"/>
          </p:cNvSpPr>
          <p:nvPr>
            <p:ph type="body" idx="1"/>
          </p:nvPr>
        </p:nvSpPr>
        <p:spPr/>
        <p:txBody>
          <a:bodyPr/>
          <a:lstStyle/>
          <a:p>
            <a:r>
              <a:rPr lang="vi-VN" dirty="0"/>
              <a:t>5. Tổng Kết </a:t>
            </a:r>
            <a:endParaRPr lang="en-US" dirty="0"/>
          </a:p>
        </p:txBody>
      </p:sp>
      <p:sp>
        <p:nvSpPr>
          <p:cNvPr id="3" name="Text Placeholder 2">
            <a:extLst>
              <a:ext uri="{FF2B5EF4-FFF2-40B4-BE49-F238E27FC236}">
                <a16:creationId xmlns:a16="http://schemas.microsoft.com/office/drawing/2014/main" id="{FC0B6C2A-E0D2-9A64-6CB7-54689F7387C1}"/>
              </a:ext>
            </a:extLst>
          </p:cNvPr>
          <p:cNvSpPr>
            <a:spLocks noGrp="1"/>
          </p:cNvSpPr>
          <p:nvPr>
            <p:ph type="body" idx="2"/>
          </p:nvPr>
        </p:nvSpPr>
        <p:spPr/>
        <p:txBody>
          <a:bodyPr/>
          <a:lstStyle/>
          <a:p>
            <a:r>
              <a:rPr lang="vi-VN" dirty="0"/>
              <a:t>Tổng Kết Non-Negative Matrix Factorization </a:t>
            </a:r>
            <a:endParaRPr lang="en-US" dirty="0"/>
          </a:p>
        </p:txBody>
      </p:sp>
      <p:sp>
        <p:nvSpPr>
          <p:cNvPr id="6" name="Slide Number Placeholder 5">
            <a:extLst>
              <a:ext uri="{FF2B5EF4-FFF2-40B4-BE49-F238E27FC236}">
                <a16:creationId xmlns:a16="http://schemas.microsoft.com/office/drawing/2014/main" id="{1152AC9D-20B4-7114-A2D1-3D0B4CE58C8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VN" smtClean="0"/>
              <a:t>27</a:t>
            </a:fld>
            <a:endParaRPr lang="en-VN"/>
          </a:p>
        </p:txBody>
      </p:sp>
    </p:spTree>
    <p:extLst>
      <p:ext uri="{BB962C8B-B14F-4D97-AF65-F5344CB8AC3E}">
        <p14:creationId xmlns:p14="http://schemas.microsoft.com/office/powerpoint/2010/main" val="241576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51A1BE3C-328B-9980-512B-AA2FD1A0A392}"/>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5023C567-1FAE-A167-E848-8F96FC15786B}"/>
              </a:ext>
            </a:extLst>
          </p:cNvPr>
          <p:cNvSpPr txBox="1">
            <a:spLocks noGrp="1"/>
          </p:cNvSpPr>
          <p:nvPr>
            <p:ph type="title"/>
          </p:nvPr>
        </p:nvSpPr>
        <p:spPr>
          <a:xfrm>
            <a:off x="583077" y="218169"/>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vi-VN" dirty="0"/>
              <a:t>Tổng Kết &amp; Kiến Nghị</a:t>
            </a:r>
            <a:endParaRPr dirty="0"/>
          </a:p>
        </p:txBody>
      </p:sp>
      <p:sp>
        <p:nvSpPr>
          <p:cNvPr id="375" name="Google Shape;375;p5">
            <a:extLst>
              <a:ext uri="{FF2B5EF4-FFF2-40B4-BE49-F238E27FC236}">
                <a16:creationId xmlns:a16="http://schemas.microsoft.com/office/drawing/2014/main" id="{7ED686D3-D6D9-8EBA-2FBC-BBE773657D54}"/>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a:t>
            </a:r>
            <a:r>
              <a:rPr lang="vi-VN" dirty="0"/>
              <a:t> Nhóm 4, Lớp CS115.Q11</a:t>
            </a:r>
          </a:p>
        </p:txBody>
      </p:sp>
      <p:sp>
        <p:nvSpPr>
          <p:cNvPr id="376" name="Google Shape;376;p5">
            <a:extLst>
              <a:ext uri="{FF2B5EF4-FFF2-40B4-BE49-F238E27FC236}">
                <a16:creationId xmlns:a16="http://schemas.microsoft.com/office/drawing/2014/main" id="{49DD5498-C19B-812F-F2EA-77A859F4A77A}"/>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28</a:t>
            </a:fld>
            <a:endParaRPr/>
          </a:p>
        </p:txBody>
      </p:sp>
      <p:sp>
        <p:nvSpPr>
          <p:cNvPr id="2" name="TextBox 1">
            <a:extLst>
              <a:ext uri="{FF2B5EF4-FFF2-40B4-BE49-F238E27FC236}">
                <a16:creationId xmlns:a16="http://schemas.microsoft.com/office/drawing/2014/main" id="{413483C6-C067-4C0B-B8AF-ABF877353480}"/>
              </a:ext>
            </a:extLst>
          </p:cNvPr>
          <p:cNvSpPr txBox="1"/>
          <p:nvPr/>
        </p:nvSpPr>
        <p:spPr>
          <a:xfrm>
            <a:off x="583077" y="889512"/>
            <a:ext cx="11367623" cy="5632311"/>
          </a:xfrm>
          <a:prstGeom prst="rect">
            <a:avLst/>
          </a:prstGeom>
          <a:noFill/>
        </p:spPr>
        <p:txBody>
          <a:bodyPr wrap="square" rtlCol="0">
            <a:spAutoFit/>
          </a:bodyPr>
          <a:lstStyle/>
          <a:p>
            <a:r>
              <a:rPr lang="vi-VN" sz="2250" dirty="0">
                <a:solidFill>
                  <a:srgbClr val="FF0000"/>
                </a:solidFill>
              </a:rPr>
              <a:t>1. So sánh với PCA/SVD:</a:t>
            </a:r>
          </a:p>
          <a:p>
            <a:pPr marL="342900" indent="-342900">
              <a:buFont typeface="Arial" panose="020B0604020202020204" pitchFamily="34" charset="0"/>
              <a:buChar char="•"/>
            </a:pPr>
            <a:r>
              <a:rPr lang="vi-VN" sz="2250" dirty="0"/>
              <a:t>Non-Negative Matrix Factorization trích xuất đặc trưng (local features).</a:t>
            </a:r>
          </a:p>
          <a:p>
            <a:pPr marL="342900" indent="-342900">
              <a:buFont typeface="Wingdings" panose="05000000000000000000" pitchFamily="2" charset="2"/>
              <a:buChar char="Ø"/>
            </a:pPr>
            <a:r>
              <a:rPr lang="vi-VN" sz="2250" dirty="0"/>
              <a:t>Dễ diễn giải hơn PCA.</a:t>
            </a:r>
          </a:p>
          <a:p>
            <a:r>
              <a:rPr lang="vi-VN" sz="2250" dirty="0">
                <a:solidFill>
                  <a:srgbClr val="FF0000"/>
                </a:solidFill>
              </a:rPr>
              <a:t>2. Cần phải điều chỉnh thuật toán để tránh lỗi số học:</a:t>
            </a:r>
          </a:p>
          <a:p>
            <a:pPr marL="342900" indent="-342900">
              <a:buFont typeface="Wingdings" panose="05000000000000000000" pitchFamily="2" charset="2"/>
              <a:buChar char="Ø"/>
            </a:pPr>
            <a:r>
              <a:rPr lang="vi-VN" sz="2250" dirty="0"/>
              <a:t>Thêm epsilon để tránh lỗi ZeroDivisionError &amp; Floating Point Instability. </a:t>
            </a:r>
          </a:p>
          <a:p>
            <a:r>
              <a:rPr lang="vi-VN" sz="2250" dirty="0">
                <a:solidFill>
                  <a:srgbClr val="FF0000"/>
                </a:solidFill>
              </a:rPr>
              <a:t>3. Hàm mất mát không có lựa chọn tối ưu cho mọi trường hợp:</a:t>
            </a:r>
          </a:p>
          <a:p>
            <a:pPr marL="342900" indent="-342900">
              <a:buFont typeface="Arial" panose="020B0604020202020204" pitchFamily="34" charset="0"/>
              <a:buChar char="•"/>
            </a:pPr>
            <a:r>
              <a:rPr lang="vi-VN" sz="2250" dirty="0"/>
              <a:t>Dữ liệu Sparse (MNIST, Ảnh chữ số) -&gt; Phân Kỳ Kullback-Leibler.</a:t>
            </a:r>
          </a:p>
          <a:p>
            <a:pPr marL="342900" indent="-342900">
              <a:buFont typeface="Arial" panose="020B0604020202020204" pitchFamily="34" charset="0"/>
              <a:buChar char="•"/>
            </a:pPr>
            <a:r>
              <a:rPr lang="vi-VN" sz="2250" dirty="0"/>
              <a:t>Dữ liệu Dense/Continuous -&gt; Chuẩn Frobenius</a:t>
            </a:r>
          </a:p>
          <a:p>
            <a:pPr marL="342900" indent="-342900">
              <a:buFont typeface="Arial" panose="020B0604020202020204" pitchFamily="34" charset="0"/>
              <a:buChar char="•"/>
            </a:pPr>
            <a:r>
              <a:rPr lang="vi-VN" sz="2250" dirty="0"/>
              <a:t>Dữ liệu Âm thanh, Tần số, Phổ -&gt; Phân Kỳ Itakura-Saito.</a:t>
            </a:r>
          </a:p>
          <a:p>
            <a:r>
              <a:rPr lang="vi-VN" sz="2250" dirty="0">
                <a:solidFill>
                  <a:srgbClr val="FF0000"/>
                </a:solidFill>
              </a:rPr>
              <a:t>4. NMF là một công cụ mạnh mẽ cho trích xuất đặc trưng &amp; Phân tích dữ liệu.</a:t>
            </a:r>
          </a:p>
          <a:p>
            <a:pPr marL="342900" indent="-342900">
              <a:buFont typeface="Wingdings" panose="05000000000000000000" pitchFamily="2" charset="2"/>
              <a:buChar char="Ø"/>
            </a:pPr>
            <a:r>
              <a:rPr lang="vi-VN" sz="2250" dirty="0"/>
              <a:t>Frobenius: Huấn luyện mạng Nơ-Ron, trích xuất đặc trưng cho phân loại, khả năng chịu nhiễu Gaussian, giảm chiều dữ liệu và tái tạo ảnh.</a:t>
            </a:r>
          </a:p>
          <a:p>
            <a:pPr marL="342900" indent="-342900">
              <a:buFont typeface="Wingdings" panose="05000000000000000000" pitchFamily="2" charset="2"/>
              <a:buChar char="Ø"/>
            </a:pPr>
            <a:r>
              <a:rPr lang="vi-VN" sz="2250" dirty="0"/>
              <a:t>Kullback-Leibler: Xử lý ngôn ngữ tự nhiên, lý thuyết thông tin và nén dữ liệu, thống kê ứng dụng và phát hiện Data Drift, giám sát Model Drift.</a:t>
            </a:r>
          </a:p>
          <a:p>
            <a:pPr marL="342900" indent="-342900">
              <a:buFont typeface="Wingdings" panose="05000000000000000000" pitchFamily="2" charset="2"/>
              <a:buChar char="Ø"/>
            </a:pPr>
            <a:r>
              <a:rPr lang="vi-VN" sz="2250" dirty="0"/>
              <a:t>Itakura-Saito: Nhận dạng giọng nói, mã hóa giọng nói, mô hình hóa phổ âm thanh và tách tín hiệu.</a:t>
            </a:r>
          </a:p>
        </p:txBody>
      </p:sp>
    </p:spTree>
    <p:extLst>
      <p:ext uri="{BB962C8B-B14F-4D97-AF65-F5344CB8AC3E}">
        <p14:creationId xmlns:p14="http://schemas.microsoft.com/office/powerpoint/2010/main" val="207431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animEffect transition="in" filter="fade">
                                      <p:cBhvr>
                                        <p:cTn id="55"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8459C-26F2-FE19-9128-B20497AB5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0D8AA-1FE8-5BE6-5DB3-A0B801ECB0E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5DAD61B-4D8F-8573-95A3-B2B8967474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585FB3-EBD9-F3DE-9D94-CEE11ACE957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VN" smtClean="0"/>
              <a:t>29</a:t>
            </a:fld>
            <a:endParaRPr lang="en-VN"/>
          </a:p>
        </p:txBody>
      </p:sp>
      <p:pic>
        <p:nvPicPr>
          <p:cNvPr id="8" name="Video chưa có tiêu đề ‐ Được tạo bằng Clipchamp (2)">
            <a:hlinkClick r:id="" action="ppaction://media"/>
            <a:extLst>
              <a:ext uri="{FF2B5EF4-FFF2-40B4-BE49-F238E27FC236}">
                <a16:creationId xmlns:a16="http://schemas.microsoft.com/office/drawing/2014/main" id="{2E54DE6D-A040-CAC5-8396-5B6E2198AB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6857999"/>
          </a:xfrm>
          <a:prstGeom prst="rect">
            <a:avLst/>
          </a:prstGeom>
        </p:spPr>
      </p:pic>
    </p:spTree>
    <p:extLst>
      <p:ext uri="{BB962C8B-B14F-4D97-AF65-F5344CB8AC3E}">
        <p14:creationId xmlns:p14="http://schemas.microsoft.com/office/powerpoint/2010/main" val="3572034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4">
          <a:extLst>
            <a:ext uri="{FF2B5EF4-FFF2-40B4-BE49-F238E27FC236}">
              <a16:creationId xmlns:a16="http://schemas.microsoft.com/office/drawing/2014/main" id="{B5DBFD08-7571-7AAC-1E1F-25299DD73C4D}"/>
            </a:ext>
          </a:extLst>
        </p:cNvPr>
        <p:cNvGrpSpPr/>
        <p:nvPr/>
      </p:nvGrpSpPr>
      <p:grpSpPr>
        <a:xfrm>
          <a:off x="0" y="0"/>
          <a:ext cx="0" cy="0"/>
          <a:chOff x="0" y="0"/>
          <a:chExt cx="0" cy="0"/>
        </a:xfrm>
      </p:grpSpPr>
      <p:sp>
        <p:nvSpPr>
          <p:cNvPr id="355" name="Google Shape;355;p3">
            <a:extLst>
              <a:ext uri="{FF2B5EF4-FFF2-40B4-BE49-F238E27FC236}">
                <a16:creationId xmlns:a16="http://schemas.microsoft.com/office/drawing/2014/main" id="{B4B8B8C0-449E-D200-C3BA-01F0C7902E53}"/>
              </a:ext>
            </a:extLst>
          </p:cNvPr>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p>
            <a:r>
              <a:rPr lang="en-VN" dirty="0"/>
              <a:t>Thực hiện bởi Nhóm 4, Lớp CS115.Q11</a:t>
            </a:r>
          </a:p>
          <a:p>
            <a:pPr marL="0" lvl="0" indent="0" algn="ctr" rtl="0">
              <a:spcBef>
                <a:spcPts val="0"/>
              </a:spcBef>
              <a:spcAft>
                <a:spcPts val="0"/>
              </a:spcAft>
              <a:buNone/>
            </a:pPr>
            <a:endParaRPr dirty="0"/>
          </a:p>
        </p:txBody>
      </p:sp>
      <p:sp>
        <p:nvSpPr>
          <p:cNvPr id="356" name="Google Shape;356;p3">
            <a:extLst>
              <a:ext uri="{FF2B5EF4-FFF2-40B4-BE49-F238E27FC236}">
                <a16:creationId xmlns:a16="http://schemas.microsoft.com/office/drawing/2014/main" id="{408155DD-D36C-392E-3649-D747DAE1BD39}"/>
              </a:ext>
            </a:extLst>
          </p:cNvPr>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3</a:t>
            </a:fld>
            <a:endParaRPr/>
          </a:p>
        </p:txBody>
      </p:sp>
      <p:sp>
        <p:nvSpPr>
          <p:cNvPr id="357" name="Google Shape;357;p3">
            <a:extLst>
              <a:ext uri="{FF2B5EF4-FFF2-40B4-BE49-F238E27FC236}">
                <a16:creationId xmlns:a16="http://schemas.microsoft.com/office/drawing/2014/main" id="{FA1CADD3-CD8B-036E-75C7-A0BDB6F4AC37}"/>
              </a:ext>
            </a:extLst>
          </p:cNvPr>
          <p:cNvSpPr txBox="1">
            <a:spLocks noGrp="1"/>
          </p:cNvSpPr>
          <p:nvPr>
            <p:ph type="body" idx="1"/>
          </p:nvPr>
        </p:nvSpPr>
        <p:spPr>
          <a:xfrm>
            <a:off x="2033898" y="1559014"/>
            <a:ext cx="8412127" cy="4153664"/>
          </a:xfrm>
          <a:prstGeom prst="rect">
            <a:avLst/>
          </a:prstGeom>
          <a:noFill/>
          <a:ln>
            <a:noFill/>
          </a:ln>
        </p:spPr>
        <p:txBody>
          <a:bodyPr spcFirstLastPara="1" wrap="square" lIns="91425" tIns="45700" rIns="91425" bIns="45700" anchor="ctr" anchorCtr="0">
            <a:normAutofit/>
          </a:bodyPr>
          <a:lstStyle/>
          <a:p>
            <a:pPr marL="692150" indent="-514350">
              <a:spcBef>
                <a:spcPts val="0"/>
              </a:spcBef>
            </a:pPr>
            <a:r>
              <a:rPr lang="vi-VN" dirty="0"/>
              <a:t>Đặt Vấn Đề &amp; Động Lực</a:t>
            </a:r>
            <a:endParaRPr lang="en-US" dirty="0"/>
          </a:p>
          <a:p>
            <a:pPr marL="692150" indent="-514350">
              <a:spcBef>
                <a:spcPts val="0"/>
              </a:spcBef>
            </a:pPr>
            <a:r>
              <a:rPr lang="vi-VN" dirty="0"/>
              <a:t>Cơ Sở Toán Học &amp; Phân Tích Hàm Mất Mát</a:t>
            </a:r>
          </a:p>
          <a:p>
            <a:pPr marL="692150" indent="-514350">
              <a:spcBef>
                <a:spcPts val="0"/>
              </a:spcBef>
            </a:pPr>
            <a:r>
              <a:rPr lang="vi-VN" dirty="0"/>
              <a:t>Chứng Minh &amp; Triển Khai Thuật Toán</a:t>
            </a:r>
          </a:p>
          <a:p>
            <a:pPr marL="692150" indent="-514350">
              <a:spcBef>
                <a:spcPts val="0"/>
              </a:spcBef>
            </a:pPr>
            <a:r>
              <a:rPr lang="vi-VN" dirty="0"/>
              <a:t>Kết Quả Thực Nghiệm &amp; Phân Tích</a:t>
            </a:r>
          </a:p>
          <a:p>
            <a:pPr marL="692150" indent="-514350">
              <a:spcBef>
                <a:spcPts val="0"/>
              </a:spcBef>
            </a:pPr>
            <a:r>
              <a:rPr lang="vi-VN" dirty="0"/>
              <a:t>Tổng Kết Non-Negative Matrix Factorization</a:t>
            </a:r>
          </a:p>
        </p:txBody>
      </p:sp>
      <p:sp>
        <p:nvSpPr>
          <p:cNvPr id="358" name="Google Shape;358;p3">
            <a:extLst>
              <a:ext uri="{FF2B5EF4-FFF2-40B4-BE49-F238E27FC236}">
                <a16:creationId xmlns:a16="http://schemas.microsoft.com/office/drawing/2014/main" id="{76D40C07-AC6A-1DBE-4189-D163047B9F1D}"/>
              </a:ext>
            </a:extLst>
          </p:cNvPr>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n-US" dirty="0" err="1"/>
              <a:t>Nội</a:t>
            </a:r>
            <a:r>
              <a:rPr lang="en-US" dirty="0"/>
              <a:t> </a:t>
            </a:r>
            <a:r>
              <a:rPr lang="vi-VN" dirty="0"/>
              <a:t>D</a:t>
            </a:r>
            <a:r>
              <a:rPr lang="en-US" dirty="0" err="1"/>
              <a:t>ung</a:t>
            </a:r>
            <a:endParaRPr dirty="0"/>
          </a:p>
        </p:txBody>
      </p:sp>
    </p:spTree>
    <p:extLst>
      <p:ext uri="{BB962C8B-B14F-4D97-AF65-F5344CB8AC3E}">
        <p14:creationId xmlns:p14="http://schemas.microsoft.com/office/powerpoint/2010/main" val="316679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vi-VN" dirty="0"/>
              <a:t>1. ĐẶT VẤN ĐỀ &amp; ĐỘNG LỰC</a:t>
            </a:r>
            <a:endParaRPr dirty="0"/>
          </a:p>
        </p:txBody>
      </p:sp>
      <p:sp>
        <p:nvSpPr>
          <p:cNvPr id="364" name="Google Shape;364;p4"/>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spcBef>
                <a:spcPts val="0"/>
              </a:spcBef>
            </a:pPr>
            <a:r>
              <a:rPr lang="vi-VN" dirty="0"/>
              <a:t>VẤN ĐỀ CỦA PCA/SVD VÀ GIẢI PHÁP NMF</a:t>
            </a:r>
            <a:endParaRPr dirty="0"/>
          </a:p>
        </p:txBody>
      </p:sp>
      <p:sp>
        <p:nvSpPr>
          <p:cNvPr id="367" name="Google Shape;367;p4"/>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algn="l"/>
            <a:r>
              <a:rPr lang="en-VN" dirty="0"/>
              <a:t>Thực hiện bởi Nhóm 4, Lớp CS115.Q11</a:t>
            </a:r>
          </a:p>
          <a:p>
            <a:pPr marL="0" lvl="0" indent="0" algn="ctr" rtl="0">
              <a:spcBef>
                <a:spcPts val="0"/>
              </a:spcBef>
              <a:spcAft>
                <a:spcPts val="0"/>
              </a:spcAft>
              <a:buNone/>
            </a:pPr>
            <a:endParaRPr dirty="0"/>
          </a:p>
        </p:txBody>
      </p:sp>
      <p:sp>
        <p:nvSpPr>
          <p:cNvPr id="368" name="Google Shape;368;p4"/>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4</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vi-VN" dirty="0"/>
              <a:t>Dữ Liệu Thực Tế Và Giới Hạn Của PCA/SVD</a:t>
            </a:r>
            <a:endParaRPr dirty="0"/>
          </a:p>
        </p:txBody>
      </p:sp>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r>
              <a:rPr lang="en-VN" dirty="0"/>
              <a:t>Thực hiện bởi Nhóm 4, Lớp CS115.Q11</a:t>
            </a:r>
          </a:p>
          <a:p>
            <a:pPr marL="0" lvl="0" indent="0" algn="l" rtl="0">
              <a:spcBef>
                <a:spcPts val="0"/>
              </a:spcBef>
              <a:spcAft>
                <a:spcPts val="0"/>
              </a:spcAft>
              <a:buNone/>
            </a:pPr>
            <a:endParaRPr dirty="0"/>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5</a:t>
            </a:fld>
            <a:endParaRPr/>
          </a:p>
        </p:txBody>
      </p:sp>
      <p:grpSp>
        <p:nvGrpSpPr>
          <p:cNvPr id="3" name="Group 2">
            <a:extLst>
              <a:ext uri="{FF2B5EF4-FFF2-40B4-BE49-F238E27FC236}">
                <a16:creationId xmlns:a16="http://schemas.microsoft.com/office/drawing/2014/main" id="{F0FDAB83-EFCE-1F73-E8B9-59B3F53A8022}"/>
              </a:ext>
            </a:extLst>
          </p:cNvPr>
          <p:cNvGrpSpPr/>
          <p:nvPr/>
        </p:nvGrpSpPr>
        <p:grpSpPr>
          <a:xfrm>
            <a:off x="482957" y="931022"/>
            <a:ext cx="10395007" cy="1698092"/>
            <a:chOff x="482957" y="931022"/>
            <a:chExt cx="10395007" cy="1698092"/>
          </a:xfrm>
        </p:grpSpPr>
        <p:pic>
          <p:nvPicPr>
            <p:cNvPr id="9" name="Picture 8">
              <a:extLst>
                <a:ext uri="{FF2B5EF4-FFF2-40B4-BE49-F238E27FC236}">
                  <a16:creationId xmlns:a16="http://schemas.microsoft.com/office/drawing/2014/main" id="{22613767-AA1A-5F33-101B-6B3C6C658576}"/>
                </a:ext>
              </a:extLst>
            </p:cNvPr>
            <p:cNvPicPr>
              <a:picLocks noChangeAspect="1"/>
            </p:cNvPicPr>
            <p:nvPr/>
          </p:nvPicPr>
          <p:blipFill>
            <a:blip r:embed="rId3"/>
            <a:stretch>
              <a:fillRect/>
            </a:stretch>
          </p:blipFill>
          <p:spPr>
            <a:xfrm>
              <a:off x="482957" y="931022"/>
              <a:ext cx="3771900" cy="1698092"/>
            </a:xfrm>
            <a:prstGeom prst="rect">
              <a:avLst/>
            </a:prstGeom>
          </p:spPr>
        </p:pic>
        <p:sp>
          <p:nvSpPr>
            <p:cNvPr id="10" name="TextBox 9">
              <a:extLst>
                <a:ext uri="{FF2B5EF4-FFF2-40B4-BE49-F238E27FC236}">
                  <a16:creationId xmlns:a16="http://schemas.microsoft.com/office/drawing/2014/main" id="{EE107F60-580A-52A8-B933-95BA657536D8}"/>
                </a:ext>
              </a:extLst>
            </p:cNvPr>
            <p:cNvSpPr txBox="1"/>
            <p:nvPr/>
          </p:nvSpPr>
          <p:spPr>
            <a:xfrm>
              <a:off x="4254856" y="1120082"/>
              <a:ext cx="6623108" cy="1246495"/>
            </a:xfrm>
            <a:prstGeom prst="rect">
              <a:avLst/>
            </a:prstGeom>
            <a:noFill/>
          </p:spPr>
          <p:txBody>
            <a:bodyPr wrap="square" rtlCol="0">
              <a:spAutoFit/>
            </a:bodyPr>
            <a:lstStyle/>
            <a:p>
              <a:r>
                <a:rPr lang="vi-VN" sz="2100" dirty="0">
                  <a:solidFill>
                    <a:srgbClr val="FF0000"/>
                  </a:solidFill>
                </a:rPr>
                <a:t>1. Đặc điểm dữ liệu thực tế:</a:t>
              </a:r>
            </a:p>
            <a:p>
              <a:pPr marL="285750" indent="-285750">
                <a:buFont typeface="Arial" panose="020B0604020202020204" pitchFamily="34" charset="0"/>
                <a:buChar char="•"/>
              </a:pPr>
              <a:r>
                <a:rPr lang="vi-VN" sz="2000" dirty="0"/>
                <a:t>Thường được biểu diễn dưới dạng ma trận không âm.</a:t>
              </a:r>
            </a:p>
            <a:p>
              <a:pPr marL="285750" indent="-285750">
                <a:buFont typeface="Arial" panose="020B0604020202020204" pitchFamily="34" charset="0"/>
                <a:buChar char="•"/>
              </a:pPr>
              <a:r>
                <a:rPr lang="vi-VN" sz="2000" dirty="0"/>
                <a:t>Ví dụ: Hình ảnh, tần suất xuất hiện từ trong văn bản,...</a:t>
              </a:r>
            </a:p>
            <a:p>
              <a:endParaRPr lang="en-US" dirty="0"/>
            </a:p>
          </p:txBody>
        </p:sp>
      </p:grpSp>
      <p:grpSp>
        <p:nvGrpSpPr>
          <p:cNvPr id="4" name="Group 3">
            <a:extLst>
              <a:ext uri="{FF2B5EF4-FFF2-40B4-BE49-F238E27FC236}">
                <a16:creationId xmlns:a16="http://schemas.microsoft.com/office/drawing/2014/main" id="{561D3C57-0A59-C08F-5917-6F0EBD1EA6AA}"/>
              </a:ext>
            </a:extLst>
          </p:cNvPr>
          <p:cNvGrpSpPr/>
          <p:nvPr/>
        </p:nvGrpSpPr>
        <p:grpSpPr>
          <a:xfrm>
            <a:off x="638284" y="2605695"/>
            <a:ext cx="10939966" cy="1590774"/>
            <a:chOff x="638284" y="2605695"/>
            <a:chExt cx="10939966" cy="1590774"/>
          </a:xfrm>
        </p:grpSpPr>
        <p:pic>
          <p:nvPicPr>
            <p:cNvPr id="21" name="Picture 20">
              <a:extLst>
                <a:ext uri="{FF2B5EF4-FFF2-40B4-BE49-F238E27FC236}">
                  <a16:creationId xmlns:a16="http://schemas.microsoft.com/office/drawing/2014/main" id="{1435EBFF-A3FF-B96D-9FE3-06F55F4FF773}"/>
                </a:ext>
              </a:extLst>
            </p:cNvPr>
            <p:cNvPicPr>
              <a:picLocks noChangeAspect="1"/>
            </p:cNvPicPr>
            <p:nvPr/>
          </p:nvPicPr>
          <p:blipFill>
            <a:blip r:embed="rId4"/>
            <a:stretch>
              <a:fillRect/>
            </a:stretch>
          </p:blipFill>
          <p:spPr>
            <a:xfrm>
              <a:off x="638284" y="2605695"/>
              <a:ext cx="3461245" cy="1590774"/>
            </a:xfrm>
            <a:prstGeom prst="rect">
              <a:avLst/>
            </a:prstGeom>
          </p:spPr>
        </p:pic>
        <p:sp>
          <p:nvSpPr>
            <p:cNvPr id="22" name="TextBox 21">
              <a:extLst>
                <a:ext uri="{FF2B5EF4-FFF2-40B4-BE49-F238E27FC236}">
                  <a16:creationId xmlns:a16="http://schemas.microsoft.com/office/drawing/2014/main" id="{49E726AC-C51D-7B98-3E30-CE85EF682915}"/>
                </a:ext>
              </a:extLst>
            </p:cNvPr>
            <p:cNvSpPr txBox="1"/>
            <p:nvPr/>
          </p:nvSpPr>
          <p:spPr>
            <a:xfrm>
              <a:off x="4254856" y="2850208"/>
              <a:ext cx="7323394" cy="723275"/>
            </a:xfrm>
            <a:prstGeom prst="rect">
              <a:avLst/>
            </a:prstGeom>
            <a:noFill/>
          </p:spPr>
          <p:txBody>
            <a:bodyPr wrap="square" rtlCol="0">
              <a:spAutoFit/>
            </a:bodyPr>
            <a:lstStyle/>
            <a:p>
              <a:r>
                <a:rPr lang="vi-VN" sz="2100" dirty="0">
                  <a:solidFill>
                    <a:srgbClr val="FF0000"/>
                  </a:solidFill>
                </a:rPr>
                <a:t>2. Cách tiếp cận kinh điển (Giảm chiều dữ liệu):</a:t>
              </a:r>
            </a:p>
            <a:p>
              <a:pPr marL="342900" indent="-342900">
                <a:buFont typeface="Arial" panose="020B0604020202020204" pitchFamily="34" charset="0"/>
                <a:buChar char="•"/>
              </a:pPr>
              <a:r>
                <a:rPr lang="vi-VN" sz="2000" dirty="0"/>
                <a:t>Sử dụng PCA (</a:t>
              </a:r>
              <a:r>
                <a:rPr lang="en-US" sz="2000" dirty="0"/>
                <a:t>Principal Component </a:t>
              </a:r>
              <a:r>
                <a:rPr lang="vi-VN" sz="2000" dirty="0"/>
                <a:t>Analysis) hoặc SVD.</a:t>
              </a:r>
              <a:endParaRPr lang="en-US" sz="2000" dirty="0"/>
            </a:p>
          </p:txBody>
        </p:sp>
      </p:grpSp>
      <p:grpSp>
        <p:nvGrpSpPr>
          <p:cNvPr id="6" name="Group 5">
            <a:extLst>
              <a:ext uri="{FF2B5EF4-FFF2-40B4-BE49-F238E27FC236}">
                <a16:creationId xmlns:a16="http://schemas.microsoft.com/office/drawing/2014/main" id="{23BB35B7-9BE4-C889-0617-E7467CB845AC}"/>
              </a:ext>
            </a:extLst>
          </p:cNvPr>
          <p:cNvGrpSpPr/>
          <p:nvPr/>
        </p:nvGrpSpPr>
        <p:grpSpPr>
          <a:xfrm>
            <a:off x="774145" y="4252305"/>
            <a:ext cx="11543877" cy="2040609"/>
            <a:chOff x="774145" y="4252305"/>
            <a:chExt cx="11543877" cy="2040609"/>
          </a:xfrm>
        </p:grpSpPr>
        <p:sp>
          <p:nvSpPr>
            <p:cNvPr id="29" name="TextBox 28">
              <a:extLst>
                <a:ext uri="{FF2B5EF4-FFF2-40B4-BE49-F238E27FC236}">
                  <a16:creationId xmlns:a16="http://schemas.microsoft.com/office/drawing/2014/main" id="{21A45674-BEFC-EAF2-1A7F-3BEBD4BBB9D8}"/>
                </a:ext>
              </a:extLst>
            </p:cNvPr>
            <p:cNvSpPr txBox="1"/>
            <p:nvPr/>
          </p:nvSpPr>
          <p:spPr>
            <a:xfrm>
              <a:off x="4254857" y="4351421"/>
              <a:ext cx="8063165" cy="1646605"/>
            </a:xfrm>
            <a:prstGeom prst="rect">
              <a:avLst/>
            </a:prstGeom>
            <a:noFill/>
          </p:spPr>
          <p:txBody>
            <a:bodyPr wrap="square" rtlCol="0">
              <a:spAutoFit/>
            </a:bodyPr>
            <a:lstStyle/>
            <a:p>
              <a:r>
                <a:rPr lang="vi-VN" sz="2100" dirty="0">
                  <a:solidFill>
                    <a:srgbClr val="FF0000"/>
                  </a:solidFill>
                </a:rPr>
                <a:t>3. Hạn chế lớn của PCA/SVD: Khả năng diễn giải (Interpretability)</a:t>
              </a:r>
            </a:p>
            <a:p>
              <a:pPr marL="342900" indent="-342900">
                <a:buFont typeface="Arial" panose="020B0604020202020204" pitchFamily="34" charset="0"/>
                <a:buChar char="•"/>
              </a:pPr>
              <a:r>
                <a:rPr lang="vi-VN" sz="2000" dirty="0"/>
                <a:t>PCA cho phép vector cơ sở và hệ số mang giá trị âm.</a:t>
              </a:r>
            </a:p>
            <a:p>
              <a:pPr marL="342900" indent="-342900">
                <a:buFont typeface="Arial" panose="020B0604020202020204" pitchFamily="34" charset="0"/>
                <a:buChar char="•"/>
              </a:pPr>
              <a:r>
                <a:rPr lang="vi-VN" sz="2000" dirty="0"/>
                <a:t>Hệ quả: Xuất hiện hiện tượng triệt tiêu lẫn nhau.</a:t>
              </a:r>
            </a:p>
            <a:p>
              <a:pPr marL="342900" indent="-342900">
                <a:buFont typeface="Arial" panose="020B0604020202020204" pitchFamily="34" charset="0"/>
                <a:buChar char="•"/>
              </a:pPr>
              <a:r>
                <a:rPr lang="vi-VN" sz="2000" dirty="0"/>
                <a:t>Kết quả: Các đặc trưng thu được mang tính toàn thể và khó hiểu về mặt vật lý (ví dụ: Eigenfaces).</a:t>
              </a:r>
              <a:endParaRPr lang="en-US" sz="2000" dirty="0"/>
            </a:p>
          </p:txBody>
        </p:sp>
        <p:pic>
          <p:nvPicPr>
            <p:cNvPr id="31" name="Picture 30">
              <a:extLst>
                <a:ext uri="{FF2B5EF4-FFF2-40B4-BE49-F238E27FC236}">
                  <a16:creationId xmlns:a16="http://schemas.microsoft.com/office/drawing/2014/main" id="{FBDD2BDB-06BF-ED17-F415-D9FEBF7E228F}"/>
                </a:ext>
              </a:extLst>
            </p:cNvPr>
            <p:cNvPicPr>
              <a:picLocks noChangeAspect="1"/>
            </p:cNvPicPr>
            <p:nvPr/>
          </p:nvPicPr>
          <p:blipFill>
            <a:blip r:embed="rId5"/>
            <a:stretch>
              <a:fillRect/>
            </a:stretch>
          </p:blipFill>
          <p:spPr>
            <a:xfrm>
              <a:off x="774145" y="4252305"/>
              <a:ext cx="3264975" cy="2040609"/>
            </a:xfrm>
            <a:prstGeom prst="rect">
              <a:avLst/>
            </a:prstGeom>
          </p:spPr>
        </p:pic>
      </p:grpSp>
      <p:grpSp>
        <p:nvGrpSpPr>
          <p:cNvPr id="7" name="Group 6">
            <a:extLst>
              <a:ext uri="{FF2B5EF4-FFF2-40B4-BE49-F238E27FC236}">
                <a16:creationId xmlns:a16="http://schemas.microsoft.com/office/drawing/2014/main" id="{87C57D5C-CABE-89FE-0B69-5F416A86C7C5}"/>
              </a:ext>
            </a:extLst>
          </p:cNvPr>
          <p:cNvGrpSpPr/>
          <p:nvPr/>
        </p:nvGrpSpPr>
        <p:grpSpPr>
          <a:xfrm>
            <a:off x="4254857" y="6108248"/>
            <a:ext cx="7098943" cy="415498"/>
            <a:chOff x="4254857" y="6108248"/>
            <a:chExt cx="7098943" cy="415498"/>
          </a:xfrm>
        </p:grpSpPr>
        <p:sp>
          <p:nvSpPr>
            <p:cNvPr id="2" name="Arrow: Right 1">
              <a:extLst>
                <a:ext uri="{FF2B5EF4-FFF2-40B4-BE49-F238E27FC236}">
                  <a16:creationId xmlns:a16="http://schemas.microsoft.com/office/drawing/2014/main" id="{21CC633F-0E81-AE9C-43B2-2CB5B0661059}"/>
                </a:ext>
              </a:extLst>
            </p:cNvPr>
            <p:cNvSpPr/>
            <p:nvPr/>
          </p:nvSpPr>
          <p:spPr>
            <a:xfrm>
              <a:off x="4254857" y="6131859"/>
              <a:ext cx="1197201" cy="37649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3DC9D94C-524B-A396-35AA-5F1CBE6E8047}"/>
                </a:ext>
              </a:extLst>
            </p:cNvPr>
            <p:cNvSpPr txBox="1"/>
            <p:nvPr/>
          </p:nvSpPr>
          <p:spPr>
            <a:xfrm>
              <a:off x="5595582" y="6108248"/>
              <a:ext cx="5758218" cy="415498"/>
            </a:xfrm>
            <a:prstGeom prst="rect">
              <a:avLst/>
            </a:prstGeom>
            <a:noFill/>
          </p:spPr>
          <p:txBody>
            <a:bodyPr wrap="square" rtlCol="0">
              <a:spAutoFit/>
            </a:bodyPr>
            <a:lstStyle/>
            <a:p>
              <a:r>
                <a:rPr lang="vi-VN" sz="2100" dirty="0">
                  <a:solidFill>
                    <a:srgbClr val="FF0000"/>
                  </a:solidFill>
                </a:rPr>
                <a:t>Cần tìm giải pháp khác phù hợp hơn!</a:t>
              </a:r>
              <a:endParaRPr lang="en-US" sz="2100" dirty="0">
                <a:solidFill>
                  <a:srgbClr val="FF0000"/>
                </a:solidFill>
              </a:endParaRPr>
            </a:p>
          </p:txBody>
        </p:sp>
      </p:grpSp>
    </p:spTree>
    <p:extLst>
      <p:ext uri="{BB962C8B-B14F-4D97-AF65-F5344CB8AC3E}">
        <p14:creationId xmlns:p14="http://schemas.microsoft.com/office/powerpoint/2010/main" val="10935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211D-7F54-5BEC-C681-FDB6F9E1A8F7}"/>
              </a:ext>
            </a:extLst>
          </p:cNvPr>
          <p:cNvSpPr>
            <a:spLocks noGrp="1"/>
          </p:cNvSpPr>
          <p:nvPr>
            <p:ph type="title"/>
          </p:nvPr>
        </p:nvSpPr>
        <p:spPr>
          <a:xfrm>
            <a:off x="774145" y="223964"/>
            <a:ext cx="11522488" cy="785896"/>
          </a:xfrm>
        </p:spPr>
        <p:txBody>
          <a:bodyPr>
            <a:normAutofit fontScale="90000"/>
          </a:bodyPr>
          <a:lstStyle/>
          <a:p>
            <a:r>
              <a:rPr lang="vi-VN" dirty="0"/>
              <a:t>Giải Pháp Non-Negative Matrix Factorization</a:t>
            </a:r>
            <a:endParaRPr lang="en-US" dirty="0"/>
          </a:p>
        </p:txBody>
      </p:sp>
      <p:sp>
        <p:nvSpPr>
          <p:cNvPr id="4" name="Slide Number Placeholder 3">
            <a:extLst>
              <a:ext uri="{FF2B5EF4-FFF2-40B4-BE49-F238E27FC236}">
                <a16:creationId xmlns:a16="http://schemas.microsoft.com/office/drawing/2014/main" id="{E1ED6CBD-6762-E236-B796-4F5C8893D43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VN" smtClean="0"/>
              <a:t>6</a:t>
            </a:fld>
            <a:endParaRPr lang="en-VN"/>
          </a:p>
        </p:txBody>
      </p:sp>
      <p:grpSp>
        <p:nvGrpSpPr>
          <p:cNvPr id="11" name="Group 10">
            <a:extLst>
              <a:ext uri="{FF2B5EF4-FFF2-40B4-BE49-F238E27FC236}">
                <a16:creationId xmlns:a16="http://schemas.microsoft.com/office/drawing/2014/main" id="{E8EDDE25-95F4-D24E-8EDB-AD7CDB8B38C7}"/>
              </a:ext>
            </a:extLst>
          </p:cNvPr>
          <p:cNvGrpSpPr/>
          <p:nvPr/>
        </p:nvGrpSpPr>
        <p:grpSpPr>
          <a:xfrm>
            <a:off x="575256" y="886569"/>
            <a:ext cx="10987117" cy="1558602"/>
            <a:chOff x="575256" y="886569"/>
            <a:chExt cx="10987117" cy="1558602"/>
          </a:xfrm>
        </p:grpSpPr>
        <p:sp>
          <p:nvSpPr>
            <p:cNvPr id="15" name="TextBox 14">
              <a:extLst>
                <a:ext uri="{FF2B5EF4-FFF2-40B4-BE49-F238E27FC236}">
                  <a16:creationId xmlns:a16="http://schemas.microsoft.com/office/drawing/2014/main" id="{EF109654-6971-4765-2F2A-43ACD66CEAAF}"/>
                </a:ext>
              </a:extLst>
            </p:cNvPr>
            <p:cNvSpPr txBox="1"/>
            <p:nvPr/>
          </p:nvSpPr>
          <p:spPr>
            <a:xfrm>
              <a:off x="575256" y="886569"/>
              <a:ext cx="10987117" cy="1338828"/>
            </a:xfrm>
            <a:prstGeom prst="rect">
              <a:avLst/>
            </a:prstGeom>
            <a:noFill/>
          </p:spPr>
          <p:txBody>
            <a:bodyPr wrap="square" rtlCol="0">
              <a:spAutoFit/>
            </a:bodyPr>
            <a:lstStyle/>
            <a:p>
              <a:r>
                <a:rPr lang="vi-VN" sz="2100" dirty="0">
                  <a:solidFill>
                    <a:srgbClr val="FF0000"/>
                  </a:solidFill>
                </a:rPr>
                <a:t>1. Nền Tảng Toán Học:</a:t>
              </a:r>
            </a:p>
            <a:p>
              <a:pPr marL="342900" indent="-342900">
                <a:buFont typeface="Arial" panose="020B0604020202020204" pitchFamily="34" charset="0"/>
                <a:buChar char="•"/>
              </a:pPr>
              <a:r>
                <a:rPr lang="vi-VN" sz="2000" dirty="0"/>
                <a:t>Cả PCA và NMF đều biểu diễn dữ liệu dưới dạng tổ hợp tuyến tính </a:t>
              </a:r>
              <a:r>
                <a:rPr lang="en-US" sz="2000" dirty="0"/>
                <a:t>(Linear Combination)</a:t>
              </a:r>
              <a:r>
                <a:rPr lang="vi-VN" sz="2000" dirty="0"/>
                <a:t>:</a:t>
              </a:r>
              <a:endParaRPr lang="pl-PL" sz="2000" dirty="0"/>
            </a:p>
            <a:p>
              <a:pPr marL="342900" indent="-342900">
                <a:buFont typeface="Arial" panose="020B0604020202020204" pitchFamily="34" charset="0"/>
                <a:buChar char="•"/>
              </a:pPr>
              <a:endParaRPr lang="vi-VN" sz="2000" dirty="0"/>
            </a:p>
            <a:p>
              <a:r>
                <a:rPr lang="vi-VN" sz="2000" dirty="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78264B5-F8D3-8D9E-0E2D-8E90A5AF27B5}"/>
                    </a:ext>
                  </a:extLst>
                </p:cNvPr>
                <p:cNvSpPr txBox="1"/>
                <p:nvPr/>
              </p:nvSpPr>
              <p:spPr>
                <a:xfrm>
                  <a:off x="2767170" y="1482792"/>
                  <a:ext cx="6657660" cy="962379"/>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000" i="1" smtClean="0">
                            <a:latin typeface="Cambria Math" panose="02040503050406030204" pitchFamily="18" charset="0"/>
                          </a:rPr>
                          <m:t>𝐕</m:t>
                        </m:r>
                        <m:r>
                          <a:rPr lang="en-US" sz="200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𝑖</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𝐰</m:t>
                                </m:r>
                              </m:e>
                              <m:sub>
                                <m:r>
                                  <a:rPr lang="en-US" sz="2000" i="1">
                                    <a:latin typeface="Cambria Math" panose="02040503050406030204" pitchFamily="18" charset="0"/>
                                  </a:rPr>
                                  <m:t>𝐢</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𝐖𝐇</m:t>
                        </m:r>
                      </m:oMath>
                    </m:oMathPara>
                  </a14:m>
                  <a:endParaRPr dirty="0"/>
                </a:p>
                <a:p>
                  <a:endParaRPr lang="en-US" dirty="0"/>
                </a:p>
              </p:txBody>
            </p:sp>
          </mc:Choice>
          <mc:Fallback xmlns="">
            <p:sp>
              <p:nvSpPr>
                <p:cNvPr id="33" name="TextBox 32">
                  <a:extLst>
                    <a:ext uri="{FF2B5EF4-FFF2-40B4-BE49-F238E27FC236}">
                      <a16:creationId xmlns:a16="http://schemas.microsoft.com/office/drawing/2014/main" id="{478264B5-F8D3-8D9E-0E2D-8E90A5AF27B5}"/>
                    </a:ext>
                  </a:extLst>
                </p:cNvPr>
                <p:cNvSpPr txBox="1">
                  <a:spLocks noRot="1" noChangeAspect="1" noMove="1" noResize="1" noEditPoints="1" noAdjustHandles="1" noChangeArrowheads="1" noChangeShapeType="1" noTextEdit="1"/>
                </p:cNvSpPr>
                <p:nvPr/>
              </p:nvSpPr>
              <p:spPr>
                <a:xfrm>
                  <a:off x="2767170" y="1482792"/>
                  <a:ext cx="6657660" cy="962379"/>
                </a:xfrm>
                <a:prstGeom prst="rect">
                  <a:avLst/>
                </a:prstGeom>
                <a:blipFill>
                  <a:blip r:embed="rId3"/>
                  <a:stretch>
                    <a:fillRect/>
                  </a:stretch>
                </a:blipFill>
              </p:spPr>
              <p:txBody>
                <a:bodyPr/>
                <a:lstStyle/>
                <a:p>
                  <a:r>
                    <a:rPr lang="en-US">
                      <a:noFill/>
                    </a:rPr>
                    <a:t> </a:t>
                  </a:r>
                </a:p>
              </p:txBody>
            </p:sp>
          </mc:Fallback>
        </mc:AlternateContent>
      </p:grpSp>
      <p:sp>
        <p:nvSpPr>
          <p:cNvPr id="35" name="TextBox 34">
            <a:extLst>
              <a:ext uri="{FF2B5EF4-FFF2-40B4-BE49-F238E27FC236}">
                <a16:creationId xmlns:a16="http://schemas.microsoft.com/office/drawing/2014/main" id="{B7DAB14A-0569-D739-0C27-CD2205E63400}"/>
              </a:ext>
            </a:extLst>
          </p:cNvPr>
          <p:cNvSpPr txBox="1"/>
          <p:nvPr/>
        </p:nvSpPr>
        <p:spPr>
          <a:xfrm>
            <a:off x="774145" y="6503231"/>
            <a:ext cx="3938495" cy="261610"/>
          </a:xfrm>
          <a:prstGeom prst="rect">
            <a:avLst/>
          </a:prstGeom>
          <a:noFill/>
        </p:spPr>
        <p:txBody>
          <a:bodyPr wrap="square" rtlCol="0">
            <a:spAutoFit/>
          </a:bodyPr>
          <a:lstStyle/>
          <a:p>
            <a:r>
              <a:rPr lang="en-VN" sz="1100" dirty="0">
                <a:solidFill>
                  <a:schemeClr val="bg1">
                    <a:lumMod val="50000"/>
                  </a:schemeClr>
                </a:solidFill>
              </a:rPr>
              <a:t>Thực hiện bởi Nhóm 4, Lớp CS115.Q11</a:t>
            </a:r>
          </a:p>
        </p:txBody>
      </p:sp>
      <p:sp>
        <p:nvSpPr>
          <p:cNvPr id="5" name="TextBox 4">
            <a:extLst>
              <a:ext uri="{FF2B5EF4-FFF2-40B4-BE49-F238E27FC236}">
                <a16:creationId xmlns:a16="http://schemas.microsoft.com/office/drawing/2014/main" id="{B201B85D-D2EF-7838-C415-27520D3EC48B}"/>
              </a:ext>
            </a:extLst>
          </p:cNvPr>
          <p:cNvSpPr txBox="1"/>
          <p:nvPr/>
        </p:nvSpPr>
        <p:spPr>
          <a:xfrm>
            <a:off x="1869743" y="5930153"/>
            <a:ext cx="8871045" cy="307777"/>
          </a:xfrm>
          <a:prstGeom prst="rect">
            <a:avLst/>
          </a:prstGeom>
          <a:noFill/>
        </p:spPr>
        <p:txBody>
          <a:bodyPr wrap="square" rtlCol="0">
            <a:spAutoFit/>
          </a:bodyPr>
          <a:lstStyle/>
          <a:p>
            <a:r>
              <a:rPr lang="vi-VN" dirty="0"/>
              <a:t> </a:t>
            </a:r>
            <a:endParaRPr lang="en-US" dirty="0"/>
          </a:p>
        </p:txBody>
      </p:sp>
      <p:grpSp>
        <p:nvGrpSpPr>
          <p:cNvPr id="16" name="Group 15">
            <a:extLst>
              <a:ext uri="{FF2B5EF4-FFF2-40B4-BE49-F238E27FC236}">
                <a16:creationId xmlns:a16="http://schemas.microsoft.com/office/drawing/2014/main" id="{C79E650D-83B8-810F-D2BB-C56CB4CE2AD9}"/>
              </a:ext>
            </a:extLst>
          </p:cNvPr>
          <p:cNvGrpSpPr/>
          <p:nvPr/>
        </p:nvGrpSpPr>
        <p:grpSpPr>
          <a:xfrm>
            <a:off x="454164" y="2127535"/>
            <a:ext cx="11737836" cy="3464116"/>
            <a:chOff x="454164" y="2127535"/>
            <a:chExt cx="11737836" cy="3464116"/>
          </a:xfrm>
        </p:grpSpPr>
        <p:pic>
          <p:nvPicPr>
            <p:cNvPr id="10" name="Picture 9">
              <a:extLst>
                <a:ext uri="{FF2B5EF4-FFF2-40B4-BE49-F238E27FC236}">
                  <a16:creationId xmlns:a16="http://schemas.microsoft.com/office/drawing/2014/main" id="{9678889E-F6F9-4C8E-1027-B83C22D252F0}"/>
                </a:ext>
              </a:extLst>
            </p:cNvPr>
            <p:cNvPicPr>
              <a:picLocks noChangeAspect="1"/>
            </p:cNvPicPr>
            <p:nvPr/>
          </p:nvPicPr>
          <p:blipFill>
            <a:blip r:embed="rId4"/>
            <a:stretch>
              <a:fillRect/>
            </a:stretch>
          </p:blipFill>
          <p:spPr>
            <a:xfrm>
              <a:off x="454164" y="2590710"/>
              <a:ext cx="5851101" cy="2639418"/>
            </a:xfrm>
            <a:prstGeom prst="rect">
              <a:avLst/>
            </a:prstGeom>
          </p:spPr>
        </p:pic>
        <p:pic>
          <p:nvPicPr>
            <p:cNvPr id="12" name="Picture 11">
              <a:extLst>
                <a:ext uri="{FF2B5EF4-FFF2-40B4-BE49-F238E27FC236}">
                  <a16:creationId xmlns:a16="http://schemas.microsoft.com/office/drawing/2014/main" id="{29BD8966-649C-2776-E32D-C9B364E83DF4}"/>
                </a:ext>
              </a:extLst>
            </p:cNvPr>
            <p:cNvPicPr>
              <a:picLocks noChangeAspect="1"/>
            </p:cNvPicPr>
            <p:nvPr/>
          </p:nvPicPr>
          <p:blipFill>
            <a:blip r:embed="rId5"/>
            <a:stretch>
              <a:fillRect/>
            </a:stretch>
          </p:blipFill>
          <p:spPr>
            <a:xfrm>
              <a:off x="6243636" y="2190120"/>
              <a:ext cx="5948364" cy="3040008"/>
            </a:xfrm>
            <a:prstGeom prst="rect">
              <a:avLst/>
            </a:prstGeom>
          </p:spPr>
        </p:pic>
        <p:sp>
          <p:nvSpPr>
            <p:cNvPr id="13" name="TextBox 12">
              <a:extLst>
                <a:ext uri="{FF2B5EF4-FFF2-40B4-BE49-F238E27FC236}">
                  <a16:creationId xmlns:a16="http://schemas.microsoft.com/office/drawing/2014/main" id="{B3FB756B-70EE-EEDC-6C2F-9DEFA1CFD749}"/>
                </a:ext>
              </a:extLst>
            </p:cNvPr>
            <p:cNvSpPr txBox="1"/>
            <p:nvPr/>
          </p:nvSpPr>
          <p:spPr>
            <a:xfrm>
              <a:off x="469651" y="5191541"/>
              <a:ext cx="5835614" cy="400110"/>
            </a:xfrm>
            <a:prstGeom prst="rect">
              <a:avLst/>
            </a:prstGeom>
            <a:noFill/>
          </p:spPr>
          <p:txBody>
            <a:bodyPr wrap="square" rtlCol="0">
              <a:spAutoFit/>
            </a:bodyPr>
            <a:lstStyle/>
            <a:p>
              <a:pPr algn="ctr"/>
              <a:r>
                <a:rPr lang="vi-VN" sz="2000" b="1" dirty="0"/>
                <a:t>Đặc trưng toàn thể (Holistic)</a:t>
              </a:r>
              <a:endParaRPr lang="en-US" sz="2000" b="1" dirty="0"/>
            </a:p>
          </p:txBody>
        </p:sp>
        <p:sp>
          <p:nvSpPr>
            <p:cNvPr id="14" name="TextBox 13">
              <a:extLst>
                <a:ext uri="{FF2B5EF4-FFF2-40B4-BE49-F238E27FC236}">
                  <a16:creationId xmlns:a16="http://schemas.microsoft.com/office/drawing/2014/main" id="{2BCE2F29-70C6-1435-D072-C21E34BBBD36}"/>
                </a:ext>
              </a:extLst>
            </p:cNvPr>
            <p:cNvSpPr txBox="1"/>
            <p:nvPr/>
          </p:nvSpPr>
          <p:spPr>
            <a:xfrm>
              <a:off x="6305265" y="5191541"/>
              <a:ext cx="5639346" cy="400110"/>
            </a:xfrm>
            <a:prstGeom prst="rect">
              <a:avLst/>
            </a:prstGeom>
            <a:noFill/>
          </p:spPr>
          <p:txBody>
            <a:bodyPr wrap="square" rtlCol="0">
              <a:spAutoFit/>
            </a:bodyPr>
            <a:lstStyle/>
            <a:p>
              <a:pPr algn="ctr"/>
              <a:r>
                <a:rPr lang="en-US" sz="2000" b="1" dirty="0" err="1"/>
                <a:t>Đặc</a:t>
              </a:r>
              <a:r>
                <a:rPr lang="en-US" sz="2000" b="1" dirty="0"/>
                <a:t> </a:t>
              </a:r>
              <a:r>
                <a:rPr lang="en-US" sz="2000" b="1" dirty="0" err="1"/>
                <a:t>trưng</a:t>
              </a:r>
              <a:r>
                <a:rPr lang="en-US" sz="2000" b="1" dirty="0"/>
                <a:t> </a:t>
              </a:r>
              <a:r>
                <a:rPr lang="en-US" sz="2000" b="1" dirty="0" err="1"/>
                <a:t>bộ</a:t>
              </a:r>
              <a:r>
                <a:rPr lang="en-US" sz="2000" b="1" dirty="0"/>
                <a:t> </a:t>
              </a:r>
              <a:r>
                <a:rPr lang="en-US" sz="2000" b="1" dirty="0" err="1"/>
                <a:t>phận</a:t>
              </a:r>
              <a:r>
                <a:rPr lang="en-US" sz="2000" b="1" dirty="0"/>
                <a:t> (Parts-</a:t>
              </a:r>
              <a:r>
                <a:rPr lang="vi-VN" sz="2000" b="1" dirty="0"/>
                <a:t>B</a:t>
              </a:r>
              <a:r>
                <a:rPr lang="en-US" sz="2000" b="1" dirty="0" err="1"/>
                <a:t>ased</a:t>
              </a:r>
              <a:r>
                <a:rPr lang="en-US" sz="2000" b="1" dirty="0"/>
                <a:t>)</a:t>
              </a:r>
            </a:p>
          </p:txBody>
        </p:sp>
        <p:sp>
          <p:nvSpPr>
            <p:cNvPr id="7" name="TextBox 6">
              <a:extLst>
                <a:ext uri="{FF2B5EF4-FFF2-40B4-BE49-F238E27FC236}">
                  <a16:creationId xmlns:a16="http://schemas.microsoft.com/office/drawing/2014/main" id="{5BC6EDA0-D0AC-EED3-C0AA-942E0BD46EF2}"/>
                </a:ext>
              </a:extLst>
            </p:cNvPr>
            <p:cNvSpPr txBox="1"/>
            <p:nvPr/>
          </p:nvSpPr>
          <p:spPr>
            <a:xfrm>
              <a:off x="575255" y="2127535"/>
              <a:ext cx="5373109" cy="415498"/>
            </a:xfrm>
            <a:prstGeom prst="rect">
              <a:avLst/>
            </a:prstGeom>
            <a:noFill/>
          </p:spPr>
          <p:txBody>
            <a:bodyPr wrap="square" rtlCol="0">
              <a:spAutoFit/>
            </a:bodyPr>
            <a:lstStyle/>
            <a:p>
              <a:r>
                <a:rPr lang="vi-VN" sz="2100" dirty="0">
                  <a:solidFill>
                    <a:srgbClr val="FF0000"/>
                  </a:solidFill>
                </a:rPr>
                <a:t>2. </a:t>
              </a:r>
              <a:r>
                <a:rPr lang="en-US" sz="2100" dirty="0" err="1">
                  <a:solidFill>
                    <a:srgbClr val="FF0000"/>
                  </a:solidFill>
                </a:rPr>
                <a:t>Cách</a:t>
              </a:r>
              <a:r>
                <a:rPr lang="en-US" sz="2100" dirty="0">
                  <a:solidFill>
                    <a:srgbClr val="FF0000"/>
                  </a:solidFill>
                </a:rPr>
                <a:t> PCA &amp; NMF </a:t>
              </a:r>
              <a:r>
                <a:rPr lang="en-US" sz="2100" dirty="0" err="1">
                  <a:solidFill>
                    <a:srgbClr val="FF0000"/>
                  </a:solidFill>
                </a:rPr>
                <a:t>biểu</a:t>
              </a:r>
              <a:r>
                <a:rPr lang="en-US" sz="2100" dirty="0">
                  <a:solidFill>
                    <a:srgbClr val="FF0000"/>
                  </a:solidFill>
                </a:rPr>
                <a:t> </a:t>
              </a:r>
              <a:r>
                <a:rPr lang="en-US" sz="2100" dirty="0" err="1">
                  <a:solidFill>
                    <a:srgbClr val="FF0000"/>
                  </a:solidFill>
                </a:rPr>
                <a:t>diễn</a:t>
              </a:r>
              <a:r>
                <a:rPr lang="en-US" sz="2100" dirty="0">
                  <a:solidFill>
                    <a:srgbClr val="FF0000"/>
                  </a:solidFill>
                </a:rPr>
                <a:t> </a:t>
              </a:r>
              <a:r>
                <a:rPr lang="en-US" sz="2100" dirty="0" err="1">
                  <a:solidFill>
                    <a:srgbClr val="FF0000"/>
                  </a:solidFill>
                </a:rPr>
                <a:t>khuôn</a:t>
              </a:r>
              <a:r>
                <a:rPr lang="en-US" sz="2100" dirty="0">
                  <a:solidFill>
                    <a:srgbClr val="FF0000"/>
                  </a:solidFill>
                </a:rPr>
                <a:t> </a:t>
              </a:r>
              <a:r>
                <a:rPr lang="vi-VN" sz="2100" dirty="0">
                  <a:solidFill>
                    <a:srgbClr val="FF0000"/>
                  </a:solidFill>
                </a:rPr>
                <a:t>mặt:</a:t>
              </a:r>
              <a:endParaRPr lang="en-US" sz="2100" dirty="0">
                <a:solidFill>
                  <a:srgbClr val="FF0000"/>
                </a:solidFill>
              </a:endParaRPr>
            </a:p>
          </p:txBody>
        </p:sp>
      </p:grpSp>
      <p:grpSp>
        <p:nvGrpSpPr>
          <p:cNvPr id="17" name="Group 16">
            <a:extLst>
              <a:ext uri="{FF2B5EF4-FFF2-40B4-BE49-F238E27FC236}">
                <a16:creationId xmlns:a16="http://schemas.microsoft.com/office/drawing/2014/main" id="{964D537D-D487-9A17-3FB4-D61A88EC5D0A}"/>
              </a:ext>
            </a:extLst>
          </p:cNvPr>
          <p:cNvGrpSpPr/>
          <p:nvPr/>
        </p:nvGrpSpPr>
        <p:grpSpPr>
          <a:xfrm>
            <a:off x="521280" y="5639122"/>
            <a:ext cx="11149440" cy="738664"/>
            <a:chOff x="521280" y="5639122"/>
            <a:chExt cx="11149440" cy="738664"/>
          </a:xfrm>
        </p:grpSpPr>
        <p:sp>
          <p:nvSpPr>
            <p:cNvPr id="3" name="Arrow: Right 2">
              <a:extLst>
                <a:ext uri="{FF2B5EF4-FFF2-40B4-BE49-F238E27FC236}">
                  <a16:creationId xmlns:a16="http://schemas.microsoft.com/office/drawing/2014/main" id="{5219A410-BC64-892B-A758-5F4793819264}"/>
                </a:ext>
              </a:extLst>
            </p:cNvPr>
            <p:cNvSpPr/>
            <p:nvPr/>
          </p:nvSpPr>
          <p:spPr>
            <a:xfrm>
              <a:off x="521280" y="5749212"/>
              <a:ext cx="1051838" cy="40011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4BC24F0-83DE-94DF-EF74-A689E6F4319A}"/>
                </a:ext>
              </a:extLst>
            </p:cNvPr>
            <p:cNvSpPr txBox="1"/>
            <p:nvPr/>
          </p:nvSpPr>
          <p:spPr>
            <a:xfrm>
              <a:off x="1595852" y="5639122"/>
              <a:ext cx="10074868" cy="738664"/>
            </a:xfrm>
            <a:prstGeom prst="rect">
              <a:avLst/>
            </a:prstGeom>
            <a:noFill/>
          </p:spPr>
          <p:txBody>
            <a:bodyPr wrap="square" rtlCol="0">
              <a:spAutoFit/>
            </a:bodyPr>
            <a:lstStyle/>
            <a:p>
              <a:r>
                <a:rPr lang="vi-VN" sz="2100" dirty="0">
                  <a:solidFill>
                    <a:srgbClr val="FF0000"/>
                  </a:solidFill>
                </a:rPr>
                <a:t>NMF cung cấp cách nhìn 'dựa trên bộ phận' (parts-based), giúp việc phân tích dữ liệu trở nên trực quan hơn so với cách nhìn 'toàn thể' của PCA.</a:t>
              </a:r>
              <a:endParaRPr lang="en-US" sz="2100" dirty="0">
                <a:solidFill>
                  <a:srgbClr val="FF0000"/>
                </a:solidFill>
              </a:endParaRPr>
            </a:p>
          </p:txBody>
        </p:sp>
      </p:grpSp>
    </p:spTree>
    <p:extLst>
      <p:ext uri="{BB962C8B-B14F-4D97-AF65-F5344CB8AC3E}">
        <p14:creationId xmlns:p14="http://schemas.microsoft.com/office/powerpoint/2010/main" val="250403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vi-VN" dirty="0"/>
              <a:t>2. CƠ SỞ TOÁN HỌC &amp; PHÂN TÍCH</a:t>
            </a:r>
            <a:endParaRPr dirty="0"/>
          </a:p>
        </p:txBody>
      </p:sp>
      <p:sp>
        <p:nvSpPr>
          <p:cNvPr id="364" name="Google Shape;364;p4"/>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a:lnSpc>
                <a:spcPct val="90000"/>
              </a:lnSpc>
              <a:spcBef>
                <a:spcPts val="0"/>
              </a:spcBef>
              <a:spcAft>
                <a:spcPts val="0"/>
              </a:spcAft>
              <a:buClr>
                <a:schemeClr val="lt1"/>
              </a:buClr>
              <a:buSzPts val="2800"/>
              <a:buNone/>
            </a:pPr>
            <a:r>
              <a:rPr lang="vi-VN" dirty="0"/>
              <a:t>Bài Toán NMF, Thách Thức Toán Học Và Các Hàm Mất Mát</a:t>
            </a:r>
            <a:endParaRPr dirty="0"/>
          </a:p>
        </p:txBody>
      </p:sp>
      <p:sp>
        <p:nvSpPr>
          <p:cNvPr id="367" name="Google Shape;367;p4"/>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vi-VN" dirty="0"/>
              <a:t>Thực hiện bởi Nhóm 4, Lớp CS115.Q11</a:t>
            </a:r>
          </a:p>
        </p:txBody>
      </p:sp>
      <p:sp>
        <p:nvSpPr>
          <p:cNvPr id="368" name="Google Shape;368;p4"/>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7</a:t>
            </a:fld>
            <a:endParaRPr/>
          </a:p>
        </p:txBody>
      </p:sp>
    </p:spTree>
    <p:extLst>
      <p:ext uri="{BB962C8B-B14F-4D97-AF65-F5344CB8AC3E}">
        <p14:creationId xmlns:p14="http://schemas.microsoft.com/office/powerpoint/2010/main" val="52181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xfrm>
            <a:off x="692664" y="23136"/>
            <a:ext cx="10579655" cy="785896"/>
          </a:xfrm>
          <a:prstGeom prst="rect">
            <a:avLst/>
          </a:prstGeom>
          <a:noFill/>
          <a:ln>
            <a:noFill/>
          </a:ln>
        </p:spPr>
        <p:txBody>
          <a:bodyPr spcFirstLastPara="1" wrap="square" lIns="91425" tIns="45700" rIns="91425" bIns="45700" anchor="ctr" anchorCtr="0">
            <a:normAutofit fontScale="90000"/>
          </a:bodyPr>
          <a:lstStyle/>
          <a:p>
            <a:pPr lvl="0">
              <a:spcBef>
                <a:spcPts val="0"/>
              </a:spcBef>
            </a:pPr>
            <a:r>
              <a:rPr lang="vi-VN" dirty="0"/>
              <a:t>Bài Toán Non-Negative Matrix Factorization</a:t>
            </a:r>
            <a:endParaRPr dirty="0"/>
          </a:p>
        </p:txBody>
      </p:sp>
      <p:sp>
        <p:nvSpPr>
          <p:cNvPr id="375" name="Google Shape;375;p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r>
              <a:rPr lang="vi-VN" dirty="0"/>
              <a:t>Thực hiện bởi Nhóm 4, Lớp CS115.Q11</a:t>
            </a:r>
          </a:p>
          <a:p>
            <a:pPr marL="0" lvl="0" indent="0" algn="l" rtl="0">
              <a:spcBef>
                <a:spcPts val="0"/>
              </a:spcBef>
              <a:spcAft>
                <a:spcPts val="0"/>
              </a:spcAft>
              <a:buNone/>
            </a:pPr>
            <a:endParaRPr dirty="0"/>
          </a:p>
        </p:txBody>
      </p:sp>
      <p:sp>
        <p:nvSpPr>
          <p:cNvPr id="376" name="Google Shape;376;p5"/>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8</a:t>
            </a:fld>
            <a:endParaRPr/>
          </a:p>
        </p:txBody>
      </p:sp>
      <p:grpSp>
        <p:nvGrpSpPr>
          <p:cNvPr id="8" name="Group 7">
            <a:extLst>
              <a:ext uri="{FF2B5EF4-FFF2-40B4-BE49-F238E27FC236}">
                <a16:creationId xmlns:a16="http://schemas.microsoft.com/office/drawing/2014/main" id="{A84E702A-694F-AF5C-9484-E74A45BF203C}"/>
              </a:ext>
            </a:extLst>
          </p:cNvPr>
          <p:cNvGrpSpPr/>
          <p:nvPr/>
        </p:nvGrpSpPr>
        <p:grpSpPr>
          <a:xfrm>
            <a:off x="688588" y="734159"/>
            <a:ext cx="10679887" cy="2252783"/>
            <a:chOff x="688588" y="734159"/>
            <a:chExt cx="10679887" cy="2252783"/>
          </a:xfrm>
        </p:grpSpPr>
        <p:sp>
          <p:nvSpPr>
            <p:cNvPr id="2" name="TextBox 1">
              <a:extLst>
                <a:ext uri="{FF2B5EF4-FFF2-40B4-BE49-F238E27FC236}">
                  <a16:creationId xmlns:a16="http://schemas.microsoft.com/office/drawing/2014/main" id="{E5E2AEFD-D4C0-7E82-01A2-B1F05536AE01}"/>
                </a:ext>
              </a:extLst>
            </p:cNvPr>
            <p:cNvSpPr txBox="1"/>
            <p:nvPr/>
          </p:nvSpPr>
          <p:spPr>
            <a:xfrm>
              <a:off x="692664" y="739726"/>
              <a:ext cx="2746572" cy="415498"/>
            </a:xfrm>
            <a:prstGeom prst="rect">
              <a:avLst/>
            </a:prstGeom>
            <a:noFill/>
          </p:spPr>
          <p:txBody>
            <a:bodyPr wrap="square" rtlCol="0">
              <a:spAutoFit/>
            </a:bodyPr>
            <a:lstStyle/>
            <a:p>
              <a:r>
                <a:rPr lang="vi-VN" sz="2100" dirty="0">
                  <a:solidFill>
                    <a:srgbClr val="FF0000"/>
                  </a:solidFill>
                </a:rPr>
                <a:t>Ma trận dữ liệu gốc:</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ABA794E-1620-435B-4B16-42AE8205AB96}"/>
                    </a:ext>
                  </a:extLst>
                </p:cNvPr>
                <p:cNvSpPr txBox="1"/>
                <p:nvPr/>
              </p:nvSpPr>
              <p:spPr>
                <a:xfrm>
                  <a:off x="2322378" y="1111047"/>
                  <a:ext cx="2157514" cy="3453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𝑽</m:t>
                        </m:r>
                        <m:r>
                          <a:rPr lang="en-US" sz="2000" b="1" i="1" smtClean="0">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𝑹</m:t>
                            </m:r>
                          </m:e>
                          <m:sup>
                            <m:r>
                              <a:rPr lang="en-US" sz="2000" b="1" i="1">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𝒏</m:t>
                            </m:r>
                          </m:sup>
                        </m:sSup>
                        <m:r>
                          <a:rPr lang="en-US" sz="2000" b="1" i="1">
                            <a:latin typeface="Cambria Math" panose="02040503050406030204" pitchFamily="18" charset="0"/>
                          </a:rPr>
                          <m:t>, </m:t>
                        </m:r>
                        <m:r>
                          <a:rPr lang="en-US" sz="2000" b="1" i="1">
                            <a:latin typeface="Cambria Math" panose="02040503050406030204" pitchFamily="18" charset="0"/>
                          </a:rPr>
                          <m:t>𝑽</m:t>
                        </m:r>
                        <m:r>
                          <a:rPr lang="en-US" sz="2000" b="1" i="1">
                            <a:latin typeface="Cambria Math" panose="02040503050406030204" pitchFamily="18" charset="0"/>
                          </a:rPr>
                          <m:t>≥</m:t>
                        </m:r>
                        <m:r>
                          <a:rPr lang="en-US" sz="2000" b="1" i="1">
                            <a:latin typeface="Cambria Math" panose="02040503050406030204" pitchFamily="18" charset="0"/>
                          </a:rPr>
                          <m:t>𝟎</m:t>
                        </m:r>
                      </m:oMath>
                    </m:oMathPara>
                  </a14:m>
                  <a:endParaRPr lang="en-US" sz="2000" b="1" dirty="0"/>
                </a:p>
              </p:txBody>
            </p:sp>
          </mc:Choice>
          <mc:Fallback xmlns="">
            <p:sp>
              <p:nvSpPr>
                <p:cNvPr id="3" name="TextBox 2">
                  <a:extLst>
                    <a:ext uri="{FF2B5EF4-FFF2-40B4-BE49-F238E27FC236}">
                      <a16:creationId xmlns:a16="http://schemas.microsoft.com/office/drawing/2014/main" id="{1ABA794E-1620-435B-4B16-42AE8205AB96}"/>
                    </a:ext>
                  </a:extLst>
                </p:cNvPr>
                <p:cNvSpPr txBox="1">
                  <a:spLocks noRot="1" noChangeAspect="1" noMove="1" noResize="1" noEditPoints="1" noAdjustHandles="1" noChangeArrowheads="1" noChangeShapeType="1" noTextEdit="1"/>
                </p:cNvSpPr>
                <p:nvPr/>
              </p:nvSpPr>
              <p:spPr>
                <a:xfrm>
                  <a:off x="2322378" y="1111047"/>
                  <a:ext cx="2157514" cy="345351"/>
                </a:xfrm>
                <a:prstGeom prst="rect">
                  <a:avLst/>
                </a:prstGeom>
                <a:blipFill>
                  <a:blip r:embed="rId3"/>
                  <a:stretch>
                    <a:fillRect l="-2260" t="-12281" r="-1977" b="-4386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CA38DBE-1CBE-A6C8-A7EA-F34B6B2540D9}"/>
                </a:ext>
              </a:extLst>
            </p:cNvPr>
            <p:cNvSpPr txBox="1"/>
            <p:nvPr/>
          </p:nvSpPr>
          <p:spPr>
            <a:xfrm>
              <a:off x="688588" y="1448647"/>
              <a:ext cx="2157514" cy="415498"/>
            </a:xfrm>
            <a:prstGeom prst="rect">
              <a:avLst/>
            </a:prstGeom>
            <a:noFill/>
          </p:spPr>
          <p:txBody>
            <a:bodyPr wrap="square" rtlCol="0">
              <a:spAutoFit/>
            </a:bodyPr>
            <a:lstStyle/>
            <a:p>
              <a:r>
                <a:rPr lang="vi-VN" sz="2100" dirty="0">
                  <a:solidFill>
                    <a:srgbClr val="FF0000"/>
                  </a:solidFill>
                </a:rPr>
                <a:t>Mục tiêu là tìm: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EE4E6D-2088-1430-6386-1DE5AB09D29F}"/>
                    </a:ext>
                  </a:extLst>
                </p:cNvPr>
                <p:cNvSpPr txBox="1"/>
                <p:nvPr/>
              </p:nvSpPr>
              <p:spPr>
                <a:xfrm>
                  <a:off x="1112431" y="1829458"/>
                  <a:ext cx="4364913" cy="5607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𝑾</m:t>
                        </m:r>
                        <m:r>
                          <a:rPr lang="en-US" sz="2000" b="1" i="1" smtClean="0">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𝑹</m:t>
                            </m:r>
                          </m:e>
                          <m:sup>
                            <m:r>
                              <a:rPr lang="en-US" sz="2000" b="1" i="1">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𝒌</m:t>
                            </m:r>
                          </m:sup>
                        </m:sSup>
                        <m:r>
                          <a:rPr lang="en-US" sz="2000" b="1" i="1">
                            <a:latin typeface="Cambria Math" panose="02040503050406030204" pitchFamily="18" charset="0"/>
                          </a:rPr>
                          <m:t>, </m:t>
                        </m:r>
                        <m:r>
                          <a:rPr lang="en-US" sz="2000" b="1" i="1">
                            <a:latin typeface="Cambria Math" panose="02040503050406030204" pitchFamily="18" charset="0"/>
                          </a:rPr>
                          <m:t>𝑯</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𝑹</m:t>
                            </m:r>
                          </m:e>
                          <m:sup>
                            <m:r>
                              <a:rPr lang="en-US" sz="2000" b="1" i="1">
                                <a:latin typeface="Cambria Math" panose="02040503050406030204" pitchFamily="18" charset="0"/>
                              </a:rPr>
                              <m:t>𝒌</m:t>
                            </m:r>
                            <m:r>
                              <a:rPr lang="en-US" sz="2000" b="1" i="1">
                                <a:latin typeface="Cambria Math" panose="02040503050406030204" pitchFamily="18" charset="0"/>
                              </a:rPr>
                              <m:t>×</m:t>
                            </m:r>
                            <m:r>
                              <a:rPr lang="en-US" sz="2000" b="1" i="1">
                                <a:latin typeface="Cambria Math" panose="02040503050406030204" pitchFamily="18" charset="0"/>
                              </a:rPr>
                              <m:t>𝒏</m:t>
                            </m:r>
                          </m:sup>
                        </m:sSup>
                        <m:r>
                          <a:rPr lang="en-US" sz="2000" b="1" i="1">
                            <a:latin typeface="Cambria Math" panose="02040503050406030204" pitchFamily="18" charset="0"/>
                          </a:rPr>
                          <m:t>, </m:t>
                        </m:r>
                        <m:r>
                          <a:rPr lang="en-US" sz="2000" b="1" i="1">
                            <a:latin typeface="Cambria Math" panose="02040503050406030204" pitchFamily="18" charset="0"/>
                          </a:rPr>
                          <m:t>𝑾</m:t>
                        </m:r>
                        <m:r>
                          <a:rPr lang="en-US" sz="2000" b="1" i="1">
                            <a:latin typeface="Cambria Math" panose="02040503050406030204" pitchFamily="18" charset="0"/>
                          </a:rPr>
                          <m:t>,</m:t>
                        </m:r>
                        <m:r>
                          <a:rPr lang="en-US" sz="2000" b="1" i="1">
                            <a:latin typeface="Cambria Math" panose="02040503050406030204" pitchFamily="18" charset="0"/>
                          </a:rPr>
                          <m:t>𝑯</m:t>
                        </m:r>
                        <m:r>
                          <a:rPr lang="en-US" sz="2000" b="1" i="1">
                            <a:latin typeface="Cambria Math" panose="02040503050406030204" pitchFamily="18" charset="0"/>
                          </a:rPr>
                          <m:t>≥</m:t>
                        </m:r>
                        <m:r>
                          <a:rPr lang="en-US" sz="2000" b="1" i="1">
                            <a:latin typeface="Cambria Math" panose="02040503050406030204" pitchFamily="18" charset="0"/>
                          </a:rPr>
                          <m:t>𝟎</m:t>
                        </m:r>
                      </m:oMath>
                    </m:oMathPara>
                  </a14:m>
                  <a:endParaRPr b="1" dirty="0"/>
                </a:p>
                <a:p>
                  <a:endParaRPr lang="en-US" dirty="0"/>
                </a:p>
              </p:txBody>
            </p:sp>
          </mc:Choice>
          <mc:Fallback xmlns="">
            <p:sp>
              <p:nvSpPr>
                <p:cNvPr id="5" name="TextBox 4">
                  <a:extLst>
                    <a:ext uri="{FF2B5EF4-FFF2-40B4-BE49-F238E27FC236}">
                      <a16:creationId xmlns:a16="http://schemas.microsoft.com/office/drawing/2014/main" id="{3CEE4E6D-2088-1430-6386-1DE5AB09D29F}"/>
                    </a:ext>
                  </a:extLst>
                </p:cNvPr>
                <p:cNvSpPr txBox="1">
                  <a:spLocks noRot="1" noChangeAspect="1" noMove="1" noResize="1" noEditPoints="1" noAdjustHandles="1" noChangeArrowheads="1" noChangeShapeType="1" noTextEdit="1"/>
                </p:cNvSpPr>
                <p:nvPr/>
              </p:nvSpPr>
              <p:spPr>
                <a:xfrm>
                  <a:off x="1112431" y="1829458"/>
                  <a:ext cx="4364913" cy="560795"/>
                </a:xfrm>
                <a:prstGeom prst="rect">
                  <a:avLst/>
                </a:prstGeom>
                <a:blipFill>
                  <a:blip r:embed="rId4"/>
                  <a:stretch>
                    <a:fillRect t="-760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A48985F-0F69-E8AF-2790-27236215E41E}"/>
                </a:ext>
              </a:extLst>
            </p:cNvPr>
            <p:cNvSpPr txBox="1"/>
            <p:nvPr/>
          </p:nvSpPr>
          <p:spPr>
            <a:xfrm>
              <a:off x="688588" y="2190198"/>
              <a:ext cx="1506071" cy="415498"/>
            </a:xfrm>
            <a:prstGeom prst="rect">
              <a:avLst/>
            </a:prstGeom>
            <a:noFill/>
          </p:spPr>
          <p:txBody>
            <a:bodyPr wrap="square" rtlCol="0">
              <a:spAutoFit/>
            </a:bodyPr>
            <a:lstStyle/>
            <a:p>
              <a:r>
                <a:rPr lang="vi-VN" sz="2100" dirty="0">
                  <a:solidFill>
                    <a:srgbClr val="FF0000"/>
                  </a:solidFill>
                </a:rPr>
                <a:t>Sao cho:</a:t>
              </a:r>
              <a:endParaRPr lang="en-US" sz="2100" dirty="0">
                <a:solidFill>
                  <a:srgbClr val="FF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32AB37-165A-2B5C-BE72-CC3BC7807E6A}"/>
                    </a:ext>
                  </a:extLst>
                </p:cNvPr>
                <p:cNvSpPr txBox="1"/>
                <p:nvPr/>
              </p:nvSpPr>
              <p:spPr>
                <a:xfrm>
                  <a:off x="2861884" y="2463722"/>
                  <a:ext cx="1118768"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𝑽</m:t>
                        </m:r>
                        <m:r>
                          <a:rPr lang="en-US" sz="2000" b="1" i="1" smtClean="0">
                            <a:latin typeface="Cambria Math" panose="02040503050406030204" pitchFamily="18" charset="0"/>
                          </a:rPr>
                          <m:t> ≈</m:t>
                        </m:r>
                        <m:r>
                          <a:rPr lang="en-US" sz="2000" b="1" i="1" smtClean="0">
                            <a:latin typeface="Cambria Math" panose="02040503050406030204" pitchFamily="18" charset="0"/>
                          </a:rPr>
                          <m:t>𝑾𝑯</m:t>
                        </m:r>
                      </m:oMath>
                    </m:oMathPara>
                  </a14:m>
                  <a:endParaRPr b="1" dirty="0"/>
                </a:p>
                <a:p>
                  <a:endParaRPr lang="en-US" dirty="0"/>
                </a:p>
              </p:txBody>
            </p:sp>
          </mc:Choice>
          <mc:Fallback xmlns="">
            <p:sp>
              <p:nvSpPr>
                <p:cNvPr id="7" name="TextBox 6">
                  <a:extLst>
                    <a:ext uri="{FF2B5EF4-FFF2-40B4-BE49-F238E27FC236}">
                      <a16:creationId xmlns:a16="http://schemas.microsoft.com/office/drawing/2014/main" id="{A032AB37-165A-2B5C-BE72-CC3BC7807E6A}"/>
                    </a:ext>
                  </a:extLst>
                </p:cNvPr>
                <p:cNvSpPr txBox="1">
                  <a:spLocks noRot="1" noChangeAspect="1" noMove="1" noResize="1" noEditPoints="1" noAdjustHandles="1" noChangeArrowheads="1" noChangeShapeType="1" noTextEdit="1"/>
                </p:cNvSpPr>
                <p:nvPr/>
              </p:nvSpPr>
              <p:spPr>
                <a:xfrm>
                  <a:off x="2861884" y="2463722"/>
                  <a:ext cx="1118768" cy="523220"/>
                </a:xfrm>
                <a:prstGeom prst="rect">
                  <a:avLst/>
                </a:prstGeom>
                <a:blipFill>
                  <a:blip r:embed="rId5"/>
                  <a:stretch>
                    <a:fillRect l="-2174" r="-27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B546553-93EF-0909-9092-511C695D1700}"/>
                </a:ext>
              </a:extLst>
            </p:cNvPr>
            <p:cNvSpPr txBox="1"/>
            <p:nvPr/>
          </p:nvSpPr>
          <p:spPr>
            <a:xfrm>
              <a:off x="5589959" y="734159"/>
              <a:ext cx="5778516" cy="1631216"/>
            </a:xfrm>
            <a:prstGeom prst="rect">
              <a:avLst/>
            </a:prstGeom>
            <a:noFill/>
          </p:spPr>
          <p:txBody>
            <a:bodyPr wrap="square" rtlCol="0">
              <a:spAutoFit/>
            </a:bodyPr>
            <a:lstStyle/>
            <a:p>
              <a:r>
                <a:rPr lang="vi-VN" sz="2100" dirty="0">
                  <a:solidFill>
                    <a:srgbClr val="FF0000"/>
                  </a:solidFill>
                </a:rPr>
                <a:t>Trong đó:</a:t>
              </a:r>
            </a:p>
            <a:p>
              <a:pPr marL="342900" indent="-342900">
                <a:buFont typeface="Arial" panose="020B0604020202020204" pitchFamily="34" charset="0"/>
                <a:buChar char="•"/>
              </a:pPr>
              <a:r>
                <a:rPr lang="vi-VN" sz="2000" b="1" dirty="0"/>
                <a:t>k</a:t>
              </a:r>
              <a:r>
                <a:rPr lang="vi-VN" sz="2000" dirty="0"/>
                <a:t>: số thành phần tiềm ẩn (</a:t>
              </a:r>
              <a:r>
                <a:rPr lang="vi-VN" sz="2000" i="1" dirty="0"/>
                <a:t>latent components</a:t>
              </a:r>
              <a:r>
                <a:rPr lang="vi-VN" sz="2000" dirty="0"/>
                <a:t>).</a:t>
              </a:r>
            </a:p>
            <a:p>
              <a:pPr marL="342900" indent="-342900">
                <a:buFont typeface="Arial" panose="020B0604020202020204" pitchFamily="34" charset="0"/>
                <a:buChar char="•"/>
              </a:pPr>
              <a:r>
                <a:rPr lang="vi-VN" sz="2000" b="1" dirty="0"/>
                <a:t>W</a:t>
              </a:r>
              <a:r>
                <a:rPr lang="vi-VN" sz="2000" dirty="0"/>
                <a:t>: ma trận cơ sở đặc trưng (</a:t>
              </a:r>
              <a:r>
                <a:rPr lang="vi-VN" sz="2000" i="1" dirty="0"/>
                <a:t>basis matrix</a:t>
              </a:r>
              <a:r>
                <a:rPr lang="vi-VN" sz="2000" dirty="0"/>
                <a:t>).</a:t>
              </a:r>
            </a:p>
            <a:p>
              <a:pPr marL="342900" indent="-342900">
                <a:buFont typeface="Arial" panose="020B0604020202020204" pitchFamily="34" charset="0"/>
                <a:buChar char="•"/>
              </a:pPr>
              <a:r>
                <a:rPr lang="vi-VN" sz="2000" b="1" dirty="0"/>
                <a:t>H</a:t>
              </a:r>
              <a:r>
                <a:rPr lang="vi-VN" sz="2000" dirty="0"/>
                <a:t>: </a:t>
              </a:r>
              <a:r>
                <a:rPr lang="en-US" sz="2000" dirty="0"/>
                <a:t>ma </a:t>
              </a:r>
              <a:r>
                <a:rPr lang="en-US" sz="2000" dirty="0" err="1"/>
                <a:t>trận</a:t>
              </a:r>
              <a:r>
                <a:rPr lang="en-US" sz="2000" dirty="0"/>
                <a:t> </a:t>
              </a:r>
              <a:r>
                <a:rPr lang="en-US" sz="2000" dirty="0" err="1"/>
                <a:t>hệ</a:t>
              </a:r>
              <a:r>
                <a:rPr lang="en-US" sz="2000" dirty="0"/>
                <a:t> </a:t>
              </a:r>
              <a:r>
                <a:rPr lang="en-US" sz="2000" dirty="0" err="1"/>
                <a:t>số</a:t>
              </a:r>
              <a:r>
                <a:rPr lang="en-US" sz="2000" dirty="0"/>
                <a:t> </a:t>
              </a:r>
              <a:r>
                <a:rPr lang="en-US" sz="2000" dirty="0" err="1"/>
                <a:t>kết</a:t>
              </a:r>
              <a:r>
                <a:rPr lang="en-US" sz="2000" dirty="0"/>
                <a:t> </a:t>
              </a:r>
              <a:r>
                <a:rPr lang="en-US" sz="2000" dirty="0" err="1"/>
                <a:t>hợp</a:t>
              </a:r>
              <a:r>
                <a:rPr lang="en-US" sz="2000" dirty="0"/>
                <a:t> (</a:t>
              </a:r>
              <a:r>
                <a:rPr lang="en-US" sz="2000" i="1" dirty="0"/>
                <a:t>coefficient matrix</a:t>
              </a:r>
              <a:r>
                <a:rPr lang="en-US" sz="2000" dirty="0"/>
                <a:t>).</a:t>
              </a:r>
              <a:endParaRPr lang="vi-VN" sz="2000" dirty="0"/>
            </a:p>
            <a:p>
              <a:endParaRPr lang="en-US" sz="2000" dirty="0">
                <a:solidFill>
                  <a:srgbClr val="FF0000"/>
                </a:solidFill>
              </a:endParaRPr>
            </a:p>
          </p:txBody>
        </p:sp>
      </p:grpSp>
      <p:pic>
        <p:nvPicPr>
          <p:cNvPr id="17" name="Picture 16">
            <a:extLst>
              <a:ext uri="{FF2B5EF4-FFF2-40B4-BE49-F238E27FC236}">
                <a16:creationId xmlns:a16="http://schemas.microsoft.com/office/drawing/2014/main" id="{39D05A3E-D1A9-1281-99CF-4E167DC05B24}"/>
              </a:ext>
            </a:extLst>
          </p:cNvPr>
          <p:cNvPicPr>
            <a:picLocks noChangeAspect="1"/>
          </p:cNvPicPr>
          <p:nvPr/>
        </p:nvPicPr>
        <p:blipFill>
          <a:blip r:embed="rId6"/>
          <a:stretch>
            <a:fillRect/>
          </a:stretch>
        </p:blipFill>
        <p:spPr>
          <a:xfrm>
            <a:off x="450170" y="2763313"/>
            <a:ext cx="8591745" cy="3804655"/>
          </a:xfrm>
          <a:prstGeom prst="rect">
            <a:avLst/>
          </a:prstGeom>
        </p:spPr>
      </p:pic>
      <p:sp>
        <p:nvSpPr>
          <p:cNvPr id="18" name="Rectangle 17">
            <a:extLst>
              <a:ext uri="{FF2B5EF4-FFF2-40B4-BE49-F238E27FC236}">
                <a16:creationId xmlns:a16="http://schemas.microsoft.com/office/drawing/2014/main" id="{0CD3C00D-C894-BCD9-B4DA-39C2122BCEC3}"/>
              </a:ext>
            </a:extLst>
          </p:cNvPr>
          <p:cNvSpPr/>
          <p:nvPr/>
        </p:nvSpPr>
        <p:spPr>
          <a:xfrm>
            <a:off x="6024108" y="4950123"/>
            <a:ext cx="5873087" cy="128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2100" dirty="0"/>
              <a:t>Thách thức của bài toán và Giải thuật phù hợp?</a:t>
            </a:r>
            <a:endParaRPr lang="en-US" sz="2100" dirty="0"/>
          </a:p>
        </p:txBody>
      </p:sp>
      <p:grpSp>
        <p:nvGrpSpPr>
          <p:cNvPr id="9" name="Group 8">
            <a:extLst>
              <a:ext uri="{FF2B5EF4-FFF2-40B4-BE49-F238E27FC236}">
                <a16:creationId xmlns:a16="http://schemas.microsoft.com/office/drawing/2014/main" id="{E52AA710-E099-4B3B-B3C8-1ED81DD1D3CE}"/>
              </a:ext>
            </a:extLst>
          </p:cNvPr>
          <p:cNvGrpSpPr/>
          <p:nvPr/>
        </p:nvGrpSpPr>
        <p:grpSpPr>
          <a:xfrm>
            <a:off x="5511590" y="2130059"/>
            <a:ext cx="6084686" cy="738664"/>
            <a:chOff x="5511590" y="2130059"/>
            <a:chExt cx="6084686" cy="738664"/>
          </a:xfrm>
        </p:grpSpPr>
        <p:sp>
          <p:nvSpPr>
            <p:cNvPr id="15" name="TextBox 14">
              <a:extLst>
                <a:ext uri="{FF2B5EF4-FFF2-40B4-BE49-F238E27FC236}">
                  <a16:creationId xmlns:a16="http://schemas.microsoft.com/office/drawing/2014/main" id="{58D2338E-ABEA-372F-24DB-E3E3026BF523}"/>
                </a:ext>
              </a:extLst>
            </p:cNvPr>
            <p:cNvSpPr txBox="1"/>
            <p:nvPr/>
          </p:nvSpPr>
          <p:spPr>
            <a:xfrm>
              <a:off x="6325029" y="2130059"/>
              <a:ext cx="5271247" cy="738664"/>
            </a:xfrm>
            <a:prstGeom prst="rect">
              <a:avLst/>
            </a:prstGeom>
            <a:noFill/>
          </p:spPr>
          <p:txBody>
            <a:bodyPr wrap="square" rtlCol="0">
              <a:spAutoFit/>
            </a:bodyPr>
            <a:lstStyle/>
            <a:p>
              <a:r>
                <a:rPr lang="vi-VN" sz="2100" dirty="0">
                  <a:solidFill>
                    <a:srgbClr val="FF0000"/>
                  </a:solidFill>
                </a:rPr>
                <a:t>Ta thường chọn k &lt;&lt; m, n để giảm chiều và nén dữ liệu.</a:t>
              </a:r>
              <a:endParaRPr lang="en-US" sz="2100" dirty="0">
                <a:solidFill>
                  <a:srgbClr val="FF0000"/>
                </a:solidFill>
              </a:endParaRPr>
            </a:p>
          </p:txBody>
        </p:sp>
        <p:sp>
          <p:nvSpPr>
            <p:cNvPr id="11" name="Arrow: Right 10">
              <a:extLst>
                <a:ext uri="{FF2B5EF4-FFF2-40B4-BE49-F238E27FC236}">
                  <a16:creationId xmlns:a16="http://schemas.microsoft.com/office/drawing/2014/main" id="{8C3BF0FA-28CD-51E2-C940-5114CAE45EF2}"/>
                </a:ext>
              </a:extLst>
            </p:cNvPr>
            <p:cNvSpPr/>
            <p:nvPr/>
          </p:nvSpPr>
          <p:spPr>
            <a:xfrm>
              <a:off x="5511590" y="2351696"/>
              <a:ext cx="779193" cy="17300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197233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1A3D5EB8-C864-0BEF-52A3-7DD3CC32FB2B}"/>
            </a:ext>
          </a:extLst>
        </p:cNvPr>
        <p:cNvGrpSpPr/>
        <p:nvPr/>
      </p:nvGrpSpPr>
      <p:grpSpPr>
        <a:xfrm>
          <a:off x="0" y="0"/>
          <a:ext cx="0" cy="0"/>
          <a:chOff x="0" y="0"/>
          <a:chExt cx="0" cy="0"/>
        </a:xfrm>
      </p:grpSpPr>
      <p:sp>
        <p:nvSpPr>
          <p:cNvPr id="373" name="Google Shape;373;p5">
            <a:extLst>
              <a:ext uri="{FF2B5EF4-FFF2-40B4-BE49-F238E27FC236}">
                <a16:creationId xmlns:a16="http://schemas.microsoft.com/office/drawing/2014/main" id="{09BCE777-D63F-5AE7-08FC-E87FB0ED3E72}"/>
              </a:ext>
            </a:extLst>
          </p:cNvPr>
          <p:cNvSpPr txBox="1">
            <a:spLocks noGrp="1"/>
          </p:cNvSpPr>
          <p:nvPr>
            <p:ph type="title"/>
          </p:nvPr>
        </p:nvSpPr>
        <p:spPr>
          <a:xfrm>
            <a:off x="692664" y="23136"/>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ts val="4400"/>
              <a:buFont typeface="Times New Roman"/>
              <a:buNone/>
            </a:pPr>
            <a:r>
              <a:rPr lang="vi-VN" dirty="0"/>
              <a:t>Thách Thức Toán Học Và Tối Ưu Hóa </a:t>
            </a:r>
            <a:endParaRPr dirty="0"/>
          </a:p>
        </p:txBody>
      </p:sp>
      <p:sp>
        <p:nvSpPr>
          <p:cNvPr id="375" name="Google Shape;375;p5">
            <a:extLst>
              <a:ext uri="{FF2B5EF4-FFF2-40B4-BE49-F238E27FC236}">
                <a16:creationId xmlns:a16="http://schemas.microsoft.com/office/drawing/2014/main" id="{8CD16DCF-BF27-6083-5963-D625D9EB2980}"/>
              </a:ext>
            </a:extLst>
          </p:cNvPr>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VN" dirty="0"/>
              <a:t>Thực hiện bởi </a:t>
            </a:r>
            <a:r>
              <a:rPr lang="vi-VN" dirty="0"/>
              <a:t>Nhóm 4, Lớp CS115.Q11</a:t>
            </a:r>
            <a:endParaRPr dirty="0"/>
          </a:p>
        </p:txBody>
      </p:sp>
      <p:sp>
        <p:nvSpPr>
          <p:cNvPr id="376" name="Google Shape;376;p5">
            <a:extLst>
              <a:ext uri="{FF2B5EF4-FFF2-40B4-BE49-F238E27FC236}">
                <a16:creationId xmlns:a16="http://schemas.microsoft.com/office/drawing/2014/main" id="{6C9649E6-FF38-4325-053D-5F4EA34FB21B}"/>
              </a:ext>
            </a:extLst>
          </p:cNvPr>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VN"/>
              <a:t>9</a:t>
            </a:fld>
            <a:endParaRPr/>
          </a:p>
        </p:txBody>
      </p:sp>
      <p:sp>
        <p:nvSpPr>
          <p:cNvPr id="6" name="TextBox 5">
            <a:extLst>
              <a:ext uri="{FF2B5EF4-FFF2-40B4-BE49-F238E27FC236}">
                <a16:creationId xmlns:a16="http://schemas.microsoft.com/office/drawing/2014/main" id="{FA445C9E-84BC-6E51-814F-6FA1E7AD34DA}"/>
              </a:ext>
            </a:extLst>
          </p:cNvPr>
          <p:cNvSpPr txBox="1"/>
          <p:nvPr/>
        </p:nvSpPr>
        <p:spPr>
          <a:xfrm>
            <a:off x="562441" y="657791"/>
            <a:ext cx="10840099" cy="1246495"/>
          </a:xfrm>
          <a:prstGeom prst="rect">
            <a:avLst/>
          </a:prstGeom>
          <a:noFill/>
        </p:spPr>
        <p:txBody>
          <a:bodyPr wrap="square" rtlCol="0">
            <a:spAutoFit/>
          </a:bodyPr>
          <a:lstStyle/>
          <a:p>
            <a:r>
              <a:rPr lang="vi-VN" sz="2100" dirty="0">
                <a:solidFill>
                  <a:srgbClr val="FF0000"/>
                </a:solidFill>
              </a:rPr>
              <a:t>1. Hàm Mục Tiêu: </a:t>
            </a:r>
          </a:p>
          <a:p>
            <a:pPr marL="342900" indent="-342900">
              <a:buFont typeface="Arial" panose="020B0604020202020204" pitchFamily="34" charset="0"/>
              <a:buChar char="•"/>
            </a:pPr>
            <a:r>
              <a:rPr lang="vi-VN" sz="2000" dirty="0"/>
              <a:t>Đây là bài toán không lồi toàn cục</a:t>
            </a:r>
          </a:p>
          <a:p>
            <a:pPr marL="342900" indent="-342900">
              <a:buFont typeface="Wingdings" panose="05000000000000000000" pitchFamily="2" charset="2"/>
              <a:buChar char="Ø"/>
            </a:pPr>
            <a:r>
              <a:rPr lang="vi-VN" sz="2000" dirty="0"/>
              <a:t>Khi xét </a:t>
            </a:r>
            <a:r>
              <a:rPr lang="vi-VN" sz="2000" b="1" dirty="0"/>
              <a:t>W</a:t>
            </a:r>
            <a:r>
              <a:rPr lang="vi-VN" sz="2000" dirty="0"/>
              <a:t> và </a:t>
            </a:r>
            <a:r>
              <a:rPr lang="vi-VN" sz="2000" b="1" dirty="0"/>
              <a:t>H,</a:t>
            </a:r>
            <a:r>
              <a:rPr lang="vi-VN" sz="2000" dirty="0"/>
              <a:t> không có lời giải đóng.</a:t>
            </a:r>
          </a:p>
          <a:p>
            <a:endParaRPr lang="en-US" dirty="0"/>
          </a:p>
        </p:txBody>
      </p:sp>
      <p:sp>
        <p:nvSpPr>
          <p:cNvPr id="7" name="TextBox 6">
            <a:extLst>
              <a:ext uri="{FF2B5EF4-FFF2-40B4-BE49-F238E27FC236}">
                <a16:creationId xmlns:a16="http://schemas.microsoft.com/office/drawing/2014/main" id="{56352772-A3DE-8ED8-C490-B9287DA8B5E7}"/>
              </a:ext>
            </a:extLst>
          </p:cNvPr>
          <p:cNvSpPr txBox="1"/>
          <p:nvPr/>
        </p:nvSpPr>
        <p:spPr>
          <a:xfrm>
            <a:off x="562441" y="1585740"/>
            <a:ext cx="8816052" cy="723275"/>
          </a:xfrm>
          <a:prstGeom prst="rect">
            <a:avLst/>
          </a:prstGeom>
          <a:noFill/>
        </p:spPr>
        <p:txBody>
          <a:bodyPr wrap="square" rtlCol="0">
            <a:spAutoFit/>
          </a:bodyPr>
          <a:lstStyle/>
          <a:p>
            <a:r>
              <a:rPr lang="vi-VN" sz="2100" dirty="0">
                <a:solidFill>
                  <a:srgbClr val="FF0000"/>
                </a:solidFill>
              </a:rPr>
              <a:t>2. Tính Bi-Convex (Bi-convexity):</a:t>
            </a:r>
          </a:p>
          <a:p>
            <a:pPr marL="342900" indent="-342900">
              <a:buFont typeface="Arial" panose="020B0604020202020204" pitchFamily="34" charset="0"/>
              <a:buChar char="•"/>
            </a:pPr>
            <a:r>
              <a:rPr lang="vi-VN" sz="2000" dirty="0"/>
              <a:t>Lồi riêng lẻ theo </a:t>
            </a:r>
            <a:r>
              <a:rPr lang="vi-VN" sz="2000" b="1" dirty="0"/>
              <a:t>W</a:t>
            </a:r>
            <a:r>
              <a:rPr lang="vi-VN" sz="2000" dirty="0"/>
              <a:t> khi cố định </a:t>
            </a:r>
            <a:r>
              <a:rPr lang="vi-VN" sz="2000" b="1" dirty="0"/>
              <a:t>H</a:t>
            </a:r>
            <a:r>
              <a:rPr lang="vi-VN" sz="2000" dirty="0"/>
              <a:t> và ngược lại.</a:t>
            </a:r>
            <a:endParaRPr lang="en-US" sz="2000" dirty="0"/>
          </a:p>
        </p:txBody>
      </p:sp>
      <p:grpSp>
        <p:nvGrpSpPr>
          <p:cNvPr id="10" name="Group 9">
            <a:extLst>
              <a:ext uri="{FF2B5EF4-FFF2-40B4-BE49-F238E27FC236}">
                <a16:creationId xmlns:a16="http://schemas.microsoft.com/office/drawing/2014/main" id="{1A518054-473B-6D4E-77F8-F23D426B988B}"/>
              </a:ext>
            </a:extLst>
          </p:cNvPr>
          <p:cNvGrpSpPr/>
          <p:nvPr/>
        </p:nvGrpSpPr>
        <p:grpSpPr>
          <a:xfrm>
            <a:off x="7101130" y="2789614"/>
            <a:ext cx="4462864" cy="1939766"/>
            <a:chOff x="7101130" y="2789614"/>
            <a:chExt cx="4462864" cy="1939766"/>
          </a:xfrm>
        </p:grpSpPr>
        <p:sp>
          <p:nvSpPr>
            <p:cNvPr id="17" name="Rectangle 16">
              <a:extLst>
                <a:ext uri="{FF2B5EF4-FFF2-40B4-BE49-F238E27FC236}">
                  <a16:creationId xmlns:a16="http://schemas.microsoft.com/office/drawing/2014/main" id="{BFA1A90F-FD00-9F61-7071-5134B4AF25E7}"/>
                </a:ext>
              </a:extLst>
            </p:cNvPr>
            <p:cNvSpPr/>
            <p:nvPr/>
          </p:nvSpPr>
          <p:spPr>
            <a:xfrm>
              <a:off x="7101130" y="3649080"/>
              <a:ext cx="4462864" cy="8814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2000" dirty="0"/>
                <a:t>Bài toán trở thành bài toán tối ưu:</a:t>
              </a:r>
            </a:p>
            <a:p>
              <a:pPr algn="ctr"/>
              <a:r>
                <a:rPr lang="vi-VN" sz="2000" dirty="0"/>
                <a:t> </a:t>
              </a:r>
              <a:endParaRPr lang="en-US" sz="20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DF36E5D-39CC-4B06-4786-AFF9F336809B}"/>
                    </a:ext>
                  </a:extLst>
                </p:cNvPr>
                <p:cNvSpPr txBox="1"/>
                <p:nvPr/>
              </p:nvSpPr>
              <p:spPr>
                <a:xfrm>
                  <a:off x="8149212" y="4089781"/>
                  <a:ext cx="2206421" cy="6395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sv-SE" sz="2000" b="1" i="1" smtClean="0">
                                <a:latin typeface="Cambria Math" panose="02040503050406030204" pitchFamily="18" charset="0"/>
                              </a:rPr>
                            </m:ctrlPr>
                          </m:funcPr>
                          <m:fName>
                            <m:limLow>
                              <m:limLowPr>
                                <m:ctrlPr>
                                  <a:rPr lang="sv-SE" sz="2000" b="1" i="1">
                                    <a:latin typeface="Cambria Math" panose="02040503050406030204" pitchFamily="18" charset="0"/>
                                  </a:rPr>
                                </m:ctrlPr>
                              </m:limLowPr>
                              <m:e>
                                <m:r>
                                  <a:rPr lang="sv-SE" sz="2000" b="1" i="0">
                                    <a:latin typeface="Cambria Math" panose="02040503050406030204" pitchFamily="18" charset="0"/>
                                  </a:rPr>
                                  <m:t>𝐦𝐢𝐧</m:t>
                                </m:r>
                              </m:e>
                              <m:lim>
                                <m:r>
                                  <a:rPr lang="sv-SE" sz="2000" b="1" i="1">
                                    <a:latin typeface="Cambria Math" panose="02040503050406030204" pitchFamily="18" charset="0"/>
                                  </a:rPr>
                                  <m:t>𝑾</m:t>
                                </m:r>
                                <m:r>
                                  <a:rPr lang="sv-SE" sz="2000" b="1" i="1">
                                    <a:latin typeface="Cambria Math" panose="02040503050406030204" pitchFamily="18" charset="0"/>
                                  </a:rPr>
                                  <m:t>,</m:t>
                                </m:r>
                                <m:r>
                                  <a:rPr lang="sv-SE" sz="2000" b="1" i="1">
                                    <a:latin typeface="Cambria Math" panose="02040503050406030204" pitchFamily="18" charset="0"/>
                                  </a:rPr>
                                  <m:t>𝑯</m:t>
                                </m:r>
                                <m:r>
                                  <a:rPr lang="sv-SE" sz="2000" b="1" i="1">
                                    <a:latin typeface="Cambria Math" panose="02040503050406030204" pitchFamily="18" charset="0"/>
                                  </a:rPr>
                                  <m:t>≥</m:t>
                                </m:r>
                                <m:r>
                                  <a:rPr lang="sv-SE" sz="2000" b="1" i="1">
                                    <a:latin typeface="Cambria Math" panose="02040503050406030204" pitchFamily="18" charset="0"/>
                                  </a:rPr>
                                  <m:t>𝟎</m:t>
                                </m:r>
                              </m:lim>
                            </m:limLow>
                          </m:fName>
                          <m:e>
                            <m:r>
                              <a:rPr lang="sv-SE" sz="2000" b="1" i="1">
                                <a:latin typeface="Cambria Math" panose="02040503050406030204" pitchFamily="18" charset="0"/>
                              </a:rPr>
                              <m:t>𝑫</m:t>
                            </m:r>
                          </m:e>
                        </m:func>
                        <m:d>
                          <m:dPr>
                            <m:ctrlPr>
                              <a:rPr lang="sv-SE" sz="2000" b="1" i="1">
                                <a:latin typeface="Cambria Math" panose="02040503050406030204" pitchFamily="18" charset="0"/>
                              </a:rPr>
                            </m:ctrlPr>
                          </m:dPr>
                          <m:e>
                            <m:r>
                              <a:rPr lang="sv-SE" sz="2000" b="1" i="1">
                                <a:latin typeface="Cambria Math" panose="02040503050406030204" pitchFamily="18" charset="0"/>
                              </a:rPr>
                              <m:t>𝑽</m:t>
                            </m:r>
                            <m:r>
                              <m:rPr>
                                <m:lit/>
                              </m:rPr>
                              <a:rPr lang="sv-SE" sz="2000" b="1" i="1">
                                <a:latin typeface="Cambria Math" panose="02040503050406030204" pitchFamily="18" charset="0"/>
                              </a:rPr>
                              <m:t>|</m:t>
                            </m:r>
                            <m:r>
                              <a:rPr lang="sv-SE" sz="2000" b="1" i="1">
                                <a:latin typeface="Cambria Math" panose="02040503050406030204" pitchFamily="18" charset="0"/>
                              </a:rPr>
                              <m:t>𝑾𝑯</m:t>
                            </m:r>
                          </m:e>
                        </m:d>
                      </m:oMath>
                    </m:oMathPara>
                  </a14:m>
                  <a:endParaRPr b="1" dirty="0"/>
                </a:p>
                <a:p>
                  <a:endParaRPr lang="en-US" dirty="0"/>
                </a:p>
              </p:txBody>
            </p:sp>
          </mc:Choice>
          <mc:Fallback xmlns="">
            <p:sp>
              <p:nvSpPr>
                <p:cNvPr id="18" name="TextBox 17">
                  <a:extLst>
                    <a:ext uri="{FF2B5EF4-FFF2-40B4-BE49-F238E27FC236}">
                      <a16:creationId xmlns:a16="http://schemas.microsoft.com/office/drawing/2014/main" id="{CDF36E5D-39CC-4B06-4786-AFF9F336809B}"/>
                    </a:ext>
                  </a:extLst>
                </p:cNvPr>
                <p:cNvSpPr txBox="1">
                  <a:spLocks noRot="1" noChangeAspect="1" noMove="1" noResize="1" noEditPoints="1" noAdjustHandles="1" noChangeArrowheads="1" noChangeShapeType="1" noTextEdit="1"/>
                </p:cNvSpPr>
                <p:nvPr/>
              </p:nvSpPr>
              <p:spPr>
                <a:xfrm>
                  <a:off x="8149212" y="4089781"/>
                  <a:ext cx="2206421" cy="639599"/>
                </a:xfrm>
                <a:prstGeom prst="rect">
                  <a:avLst/>
                </a:prstGeom>
                <a:blipFill>
                  <a:blip r:embed="rId3"/>
                  <a:stretch>
                    <a:fillRect/>
                  </a:stretch>
                </a:blipFill>
              </p:spPr>
              <p:txBody>
                <a:bodyPr/>
                <a:lstStyle/>
                <a:p>
                  <a:r>
                    <a:rPr lang="en-US">
                      <a:noFill/>
                    </a:rPr>
                    <a:t> </a:t>
                  </a:r>
                </a:p>
              </p:txBody>
            </p:sp>
          </mc:Fallback>
        </mc:AlternateContent>
        <p:sp>
          <p:nvSpPr>
            <p:cNvPr id="20" name="Arrow: Down 19">
              <a:extLst>
                <a:ext uri="{FF2B5EF4-FFF2-40B4-BE49-F238E27FC236}">
                  <a16:creationId xmlns:a16="http://schemas.microsoft.com/office/drawing/2014/main" id="{501822C7-C2BA-1FAB-F9FC-38185F19C64F}"/>
                </a:ext>
              </a:extLst>
            </p:cNvPr>
            <p:cNvSpPr/>
            <p:nvPr/>
          </p:nvSpPr>
          <p:spPr>
            <a:xfrm>
              <a:off x="8969491" y="2789614"/>
              <a:ext cx="726142" cy="75206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AE89A98C-1AD3-214B-B816-850472A6584F}"/>
              </a:ext>
            </a:extLst>
          </p:cNvPr>
          <p:cNvGrpSpPr/>
          <p:nvPr/>
        </p:nvGrpSpPr>
        <p:grpSpPr>
          <a:xfrm>
            <a:off x="6562789" y="702197"/>
            <a:ext cx="5539546" cy="1980421"/>
            <a:chOff x="6562789" y="702197"/>
            <a:chExt cx="5539546" cy="1980421"/>
          </a:xfrm>
        </p:grpSpPr>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2F98F5C-2C4F-B9C6-B1D9-DDC822A366A4}"/>
                    </a:ext>
                  </a:extLst>
                </p:cNvPr>
                <p:cNvSpPr/>
                <p:nvPr/>
              </p:nvSpPr>
              <p:spPr>
                <a:xfrm>
                  <a:off x="6562789" y="1210819"/>
                  <a:ext cx="5539546" cy="14717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2000" dirty="0"/>
                    <a:t>Để “Đo” mức độ xấp xỉ </a:t>
                  </a:r>
                  <a14:m>
                    <m:oMath xmlns:m="http://schemas.openxmlformats.org/officeDocument/2006/math">
                      <m:r>
                        <a:rPr lang="vi-VN" sz="2000" i="1" dirty="0" smtClean="0">
                          <a:latin typeface="Cambria Math" panose="02040503050406030204" pitchFamily="18" charset="0"/>
                          <a:ea typeface="Cambria Math" panose="02040503050406030204" pitchFamily="18" charset="0"/>
                        </a:rPr>
                        <m:t>𝐕</m:t>
                      </m:r>
                      <m:r>
                        <a:rPr lang="vi-VN" sz="2000" i="1" dirty="0" smtClean="0">
                          <a:latin typeface="Cambria Math" panose="02040503050406030204" pitchFamily="18" charset="0"/>
                          <a:ea typeface="Cambria Math" panose="02040503050406030204" pitchFamily="18" charset="0"/>
                        </a:rPr>
                        <m:t>≈</m:t>
                      </m:r>
                      <m:r>
                        <a:rPr lang="vi-VN" sz="2000" i="1" dirty="0" smtClean="0">
                          <a:latin typeface="Cambria Math" panose="02040503050406030204" pitchFamily="18" charset="0"/>
                          <a:ea typeface="Cambria Math" panose="02040503050406030204" pitchFamily="18" charset="0"/>
                        </a:rPr>
                        <m:t>𝐖𝐇</m:t>
                      </m:r>
                    </m:oMath>
                  </a14:m>
                  <a:r>
                    <a:rPr lang="vi-VN" sz="2000" dirty="0"/>
                    <a:t>, </a:t>
                  </a:r>
                  <a:r>
                    <a:rPr lang="en-US" sz="2000" dirty="0" err="1"/>
                    <a:t>chúng</a:t>
                  </a:r>
                  <a:r>
                    <a:rPr lang="en-US" sz="2000" dirty="0"/>
                    <a:t> ta </a:t>
                  </a:r>
                  <a:r>
                    <a:rPr lang="en-US" sz="2000" dirty="0" err="1"/>
                    <a:t>cần</a:t>
                  </a:r>
                  <a:r>
                    <a:rPr lang="en-US" sz="2000" dirty="0"/>
                    <a:t> </a:t>
                  </a:r>
                  <a:r>
                    <a:rPr lang="en-US" sz="2000" dirty="0" err="1"/>
                    <a:t>định</a:t>
                  </a:r>
                  <a:r>
                    <a:rPr lang="en-US" sz="2000" dirty="0"/>
                    <a:t> </a:t>
                  </a:r>
                  <a:r>
                    <a:rPr lang="en-US" sz="2000" dirty="0" err="1"/>
                    <a:t>nghĩa</a:t>
                  </a:r>
                  <a:r>
                    <a:rPr lang="en-US" sz="2000" dirty="0"/>
                    <a:t> </a:t>
                  </a:r>
                  <a:r>
                    <a:rPr lang="en-US" sz="2000" dirty="0" err="1"/>
                    <a:t>một</a:t>
                  </a:r>
                  <a:r>
                    <a:rPr lang="en-US" sz="2000" dirty="0"/>
                    <a:t> </a:t>
                  </a:r>
                  <a:r>
                    <a:rPr lang="en-US" sz="2000" dirty="0" err="1"/>
                    <a:t>hàm</a:t>
                  </a:r>
                  <a:r>
                    <a:rPr lang="en-US" sz="2000" dirty="0"/>
                    <a:t> </a:t>
                  </a:r>
                  <a:r>
                    <a:rPr lang="en-US" sz="2000" dirty="0" err="1"/>
                    <a:t>mất</a:t>
                  </a:r>
                  <a:r>
                    <a:rPr lang="en-US" sz="2000" dirty="0"/>
                    <a:t> </a:t>
                  </a:r>
                  <a:r>
                    <a:rPr lang="en-US" sz="2000" dirty="0" err="1"/>
                    <a:t>mát</a:t>
                  </a:r>
                  <a:r>
                    <a:rPr lang="en-US" sz="2000" dirty="0"/>
                    <a:t> (Loss Function)</a:t>
                  </a:r>
                  <a:r>
                    <a:rPr lang="vi-VN" sz="2000" dirty="0"/>
                    <a:t> </a:t>
                  </a:r>
                  <a14:m>
                    <m:oMath xmlns:m="http://schemas.openxmlformats.org/officeDocument/2006/math">
                      <m:r>
                        <a:rPr lang="vi-VN" sz="2000" b="1" i="1" dirty="0" smtClean="0">
                          <a:latin typeface="Cambria Math" panose="02040503050406030204" pitchFamily="18" charset="0"/>
                        </a:rPr>
                        <m:t>𝑫</m:t>
                      </m:r>
                      <m:d>
                        <m:dPr>
                          <m:ctrlPr>
                            <a:rPr lang="vi-VN" sz="2000" b="1" i="1" dirty="0" smtClean="0">
                              <a:latin typeface="Cambria Math" panose="02040503050406030204" pitchFamily="18" charset="0"/>
                            </a:rPr>
                          </m:ctrlPr>
                        </m:dPr>
                        <m:e>
                          <m:r>
                            <a:rPr lang="vi-VN" sz="2000" b="1" i="1" dirty="0">
                              <a:latin typeface="Cambria Math" panose="02040503050406030204" pitchFamily="18" charset="0"/>
                            </a:rPr>
                            <m:t>𝑽</m:t>
                          </m:r>
                          <m:r>
                            <m:rPr>
                              <m:lit/>
                            </m:rPr>
                            <a:rPr lang="vi-VN" sz="2000" b="1" i="1" dirty="0">
                              <a:latin typeface="Cambria Math" panose="02040503050406030204" pitchFamily="18" charset="0"/>
                            </a:rPr>
                            <m:t>|</m:t>
                          </m:r>
                          <m:r>
                            <a:rPr lang="vi-VN" sz="2000" b="1" i="1" dirty="0">
                              <a:latin typeface="Cambria Math" panose="02040503050406030204" pitchFamily="18" charset="0"/>
                            </a:rPr>
                            <m:t>𝑾𝑯</m:t>
                          </m:r>
                        </m:e>
                      </m:d>
                    </m:oMath>
                  </a14:m>
                  <a:endParaRPr lang="en-US" b="1" i="1" dirty="0"/>
                </a:p>
              </p:txBody>
            </p:sp>
          </mc:Choice>
          <mc:Fallback xmlns="">
            <p:sp>
              <p:nvSpPr>
                <p:cNvPr id="19" name="Rectangle 18">
                  <a:extLst>
                    <a:ext uri="{FF2B5EF4-FFF2-40B4-BE49-F238E27FC236}">
                      <a16:creationId xmlns:a16="http://schemas.microsoft.com/office/drawing/2014/main" id="{E2F98F5C-2C4F-B9C6-B1D9-DDC822A366A4}"/>
                    </a:ext>
                  </a:extLst>
                </p:cNvPr>
                <p:cNvSpPr>
                  <a:spLocks noRot="1" noChangeAspect="1" noMove="1" noResize="1" noEditPoints="1" noAdjustHandles="1" noChangeArrowheads="1" noChangeShapeType="1" noTextEdit="1"/>
                </p:cNvSpPr>
                <p:nvPr/>
              </p:nvSpPr>
              <p:spPr>
                <a:xfrm>
                  <a:off x="6562789" y="1210819"/>
                  <a:ext cx="5539546" cy="1471799"/>
                </a:xfrm>
                <a:prstGeom prst="rect">
                  <a:avLst/>
                </a:prstGeom>
                <a:blipFill>
                  <a:blip r:embed="rId4"/>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3E327B81-D9A2-4513-105C-261AB7814633}"/>
                </a:ext>
              </a:extLst>
            </p:cNvPr>
            <p:cNvSpPr txBox="1"/>
            <p:nvPr/>
          </p:nvSpPr>
          <p:spPr>
            <a:xfrm>
              <a:off x="6610203" y="702197"/>
              <a:ext cx="3745428" cy="415498"/>
            </a:xfrm>
            <a:prstGeom prst="rect">
              <a:avLst/>
            </a:prstGeom>
            <a:noFill/>
          </p:spPr>
          <p:txBody>
            <a:bodyPr wrap="square" rtlCol="0">
              <a:spAutoFit/>
            </a:bodyPr>
            <a:lstStyle/>
            <a:p>
              <a:r>
                <a:rPr lang="vi-VN" sz="2100" dirty="0">
                  <a:solidFill>
                    <a:srgbClr val="FF0000"/>
                  </a:solidFill>
                </a:rPr>
                <a:t>4. Tối Ưu Hóa (Optimization):</a:t>
              </a:r>
              <a:endParaRPr lang="en-US" sz="2100" dirty="0">
                <a:solidFill>
                  <a:srgbClr val="FF0000"/>
                </a:solidFill>
              </a:endParaRPr>
            </a:p>
          </p:txBody>
        </p:sp>
      </p:grpSp>
      <p:cxnSp>
        <p:nvCxnSpPr>
          <p:cNvPr id="3" name="Straight Connector 2">
            <a:extLst>
              <a:ext uri="{FF2B5EF4-FFF2-40B4-BE49-F238E27FC236}">
                <a16:creationId xmlns:a16="http://schemas.microsoft.com/office/drawing/2014/main" id="{EEBE9345-39F7-1DD1-A78D-E7A49BC95B97}"/>
              </a:ext>
            </a:extLst>
          </p:cNvPr>
          <p:cNvCxnSpPr>
            <a:cxnSpLocks/>
          </p:cNvCxnSpPr>
          <p:nvPr/>
        </p:nvCxnSpPr>
        <p:spPr>
          <a:xfrm>
            <a:off x="6435218" y="809032"/>
            <a:ext cx="0" cy="5748396"/>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C33F291-B96B-9862-D92F-F7CFD04FFC0C}"/>
              </a:ext>
            </a:extLst>
          </p:cNvPr>
          <p:cNvGrpSpPr/>
          <p:nvPr/>
        </p:nvGrpSpPr>
        <p:grpSpPr>
          <a:xfrm>
            <a:off x="7007974" y="4637681"/>
            <a:ext cx="4649176" cy="1740665"/>
            <a:chOff x="7007974" y="4637681"/>
            <a:chExt cx="4649176" cy="1740665"/>
          </a:xfrm>
        </p:grpSpPr>
        <p:sp>
          <p:nvSpPr>
            <p:cNvPr id="5" name="Rectangle 4">
              <a:extLst>
                <a:ext uri="{FF2B5EF4-FFF2-40B4-BE49-F238E27FC236}">
                  <a16:creationId xmlns:a16="http://schemas.microsoft.com/office/drawing/2014/main" id="{D797900D-31BF-EB9F-25B5-B7CDEE18FCB9}"/>
                </a:ext>
              </a:extLst>
            </p:cNvPr>
            <p:cNvSpPr/>
            <p:nvPr/>
          </p:nvSpPr>
          <p:spPr>
            <a:xfrm>
              <a:off x="7007974" y="5496944"/>
              <a:ext cx="4649176" cy="8814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2000" dirty="0"/>
                <a:t>Các Hàm Mất Mát: </a:t>
              </a:r>
              <a:r>
                <a:rPr lang="vi-VN" sz="2000" b="1" dirty="0"/>
                <a:t>Frobenius, Kullback-Leibler Và Itakura-Saito.</a:t>
              </a:r>
            </a:p>
          </p:txBody>
        </p:sp>
        <p:sp>
          <p:nvSpPr>
            <p:cNvPr id="8" name="Arrow: Down 7">
              <a:extLst>
                <a:ext uri="{FF2B5EF4-FFF2-40B4-BE49-F238E27FC236}">
                  <a16:creationId xmlns:a16="http://schemas.microsoft.com/office/drawing/2014/main" id="{17B2E662-1C2F-0C9A-319B-BD3037C22FF3}"/>
                </a:ext>
              </a:extLst>
            </p:cNvPr>
            <p:cNvSpPr/>
            <p:nvPr/>
          </p:nvSpPr>
          <p:spPr>
            <a:xfrm>
              <a:off x="8969491" y="4637681"/>
              <a:ext cx="726142" cy="75206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28309842-A09B-1938-5747-269593517D2C}"/>
              </a:ext>
            </a:extLst>
          </p:cNvPr>
          <p:cNvGrpSpPr/>
          <p:nvPr/>
        </p:nvGrpSpPr>
        <p:grpSpPr>
          <a:xfrm>
            <a:off x="485900" y="2302200"/>
            <a:ext cx="6000348" cy="4125079"/>
            <a:chOff x="485900" y="2302200"/>
            <a:chExt cx="6000348" cy="4125079"/>
          </a:xfrm>
        </p:grpSpPr>
        <p:sp>
          <p:nvSpPr>
            <p:cNvPr id="31" name="TextBox 30">
              <a:extLst>
                <a:ext uri="{FF2B5EF4-FFF2-40B4-BE49-F238E27FC236}">
                  <a16:creationId xmlns:a16="http://schemas.microsoft.com/office/drawing/2014/main" id="{C15E8540-9363-F055-FCCC-DE15A4620580}"/>
                </a:ext>
              </a:extLst>
            </p:cNvPr>
            <p:cNvSpPr txBox="1"/>
            <p:nvPr/>
          </p:nvSpPr>
          <p:spPr>
            <a:xfrm>
              <a:off x="562441" y="2302200"/>
              <a:ext cx="5923807" cy="1461939"/>
            </a:xfrm>
            <a:prstGeom prst="rect">
              <a:avLst/>
            </a:prstGeom>
            <a:noFill/>
          </p:spPr>
          <p:txBody>
            <a:bodyPr wrap="square" rtlCol="0">
              <a:spAutoFit/>
            </a:bodyPr>
            <a:lstStyle/>
            <a:p>
              <a:r>
                <a:rPr lang="vi-VN" sz="2100" dirty="0">
                  <a:solidFill>
                    <a:srgbClr val="FF0000"/>
                  </a:solidFill>
                </a:rPr>
                <a:t>3. Kết Luận:</a:t>
              </a:r>
            </a:p>
            <a:p>
              <a:pPr marL="342900" indent="-342900">
                <a:buFont typeface="Wingdings" panose="05000000000000000000" pitchFamily="2" charset="2"/>
                <a:buChar char="Ø"/>
              </a:pPr>
              <a:r>
                <a:rPr lang="vi-VN" sz="2000" dirty="0"/>
                <a:t>Cần sử dụng </a:t>
              </a:r>
              <a:r>
                <a:rPr lang="en-US" sz="2000" dirty="0" err="1"/>
                <a:t>thuật</a:t>
              </a:r>
              <a:r>
                <a:rPr lang="en-US" sz="2000" dirty="0"/>
                <a:t> </a:t>
              </a:r>
              <a:r>
                <a:rPr lang="en-US" sz="2000" dirty="0" err="1"/>
                <a:t>toán</a:t>
              </a:r>
              <a:r>
                <a:rPr lang="en-US" sz="2000" dirty="0"/>
                <a:t> </a:t>
              </a:r>
              <a:r>
                <a:rPr lang="en-US" sz="2000" dirty="0" err="1"/>
                <a:t>lặp</a:t>
              </a:r>
              <a:r>
                <a:rPr lang="en-US" sz="2000" dirty="0"/>
                <a:t> (Iterative Updates)</a:t>
              </a:r>
              <a:r>
                <a:rPr lang="vi-VN" sz="2000" dirty="0"/>
                <a:t>.</a:t>
              </a:r>
              <a:endParaRPr lang="en-US" sz="2000" dirty="0"/>
            </a:p>
            <a:p>
              <a:pPr marL="342900" indent="-342900">
                <a:buFont typeface="Wingdings" panose="05000000000000000000" pitchFamily="2" charset="2"/>
                <a:buChar char="Ø"/>
              </a:pPr>
              <a:r>
                <a:rPr lang="vi-VN" sz="2000" dirty="0"/>
                <a:t>Giải cực trị địa phương thay vì cực trị toàn cục.</a:t>
              </a:r>
              <a:endParaRPr lang="en-US" sz="2000" dirty="0"/>
            </a:p>
            <a:p>
              <a:endParaRPr lang="vi-VN" dirty="0"/>
            </a:p>
            <a:p>
              <a:endParaRPr lang="en-US" dirty="0"/>
            </a:p>
          </p:txBody>
        </p:sp>
        <p:pic>
          <p:nvPicPr>
            <p:cNvPr id="11" name="Picture 10">
              <a:extLst>
                <a:ext uri="{FF2B5EF4-FFF2-40B4-BE49-F238E27FC236}">
                  <a16:creationId xmlns:a16="http://schemas.microsoft.com/office/drawing/2014/main" id="{319C1BA8-C55B-8A6C-B886-C676317A6CE7}"/>
                </a:ext>
              </a:extLst>
            </p:cNvPr>
            <p:cNvPicPr>
              <a:picLocks noChangeAspect="1"/>
            </p:cNvPicPr>
            <p:nvPr/>
          </p:nvPicPr>
          <p:blipFill>
            <a:blip r:embed="rId5"/>
            <a:stretch>
              <a:fillRect/>
            </a:stretch>
          </p:blipFill>
          <p:spPr>
            <a:xfrm>
              <a:off x="485900" y="3427589"/>
              <a:ext cx="5849811" cy="2999690"/>
            </a:xfrm>
            <a:prstGeom prst="rect">
              <a:avLst/>
            </a:prstGeom>
          </p:spPr>
        </p:pic>
      </p:grpSp>
    </p:spTree>
    <p:extLst>
      <p:ext uri="{BB962C8B-B14F-4D97-AF65-F5344CB8AC3E}">
        <p14:creationId xmlns:p14="http://schemas.microsoft.com/office/powerpoint/2010/main" val="2900270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UIT Pallete">
      <a:dk1>
        <a:srgbClr val="2A2F4F"/>
      </a:dk1>
      <a:lt1>
        <a:srgbClr val="FFFFFF"/>
      </a:lt1>
      <a:dk2>
        <a:srgbClr val="1C305E"/>
      </a:dk2>
      <a:lt2>
        <a:srgbClr val="E7E6E6"/>
      </a:lt2>
      <a:accent1>
        <a:srgbClr val="0071FF"/>
      </a:accent1>
      <a:accent2>
        <a:srgbClr val="FAAB78"/>
      </a:accent2>
      <a:accent3>
        <a:srgbClr val="EC7171"/>
      </a:accent3>
      <a:accent4>
        <a:srgbClr val="FFCD38"/>
      </a:accent4>
      <a:accent5>
        <a:srgbClr val="4700D8"/>
      </a:accent5>
      <a:accent6>
        <a:srgbClr val="4185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4318</TotalTime>
  <Words>3075</Words>
  <Application>Microsoft Office PowerPoint</Application>
  <PresentationFormat>Widescreen</PresentationFormat>
  <Paragraphs>341</Paragraphs>
  <Slides>29</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Cambria Math</vt:lpstr>
      <vt:lpstr>Lucida Sans Unicode</vt:lpstr>
      <vt:lpstr>Palatino Linotype</vt:lpstr>
      <vt:lpstr>Times New Roman</vt:lpstr>
      <vt:lpstr>Wingdings</vt:lpstr>
      <vt:lpstr>Office Theme</vt:lpstr>
      <vt:lpstr>PowerPoint Presentation</vt:lpstr>
      <vt:lpstr>PowerPoint Presentation</vt:lpstr>
      <vt:lpstr>PowerPoint Presentation</vt:lpstr>
      <vt:lpstr>PowerPoint Presentation</vt:lpstr>
      <vt:lpstr>Dữ Liệu Thực Tế Và Giới Hạn Của PCA/SVD</vt:lpstr>
      <vt:lpstr>Giải Pháp Non-Negative Matrix Factorization</vt:lpstr>
      <vt:lpstr>PowerPoint Presentation</vt:lpstr>
      <vt:lpstr>Bài Toán Non-Negative Matrix Factorization</vt:lpstr>
      <vt:lpstr>Thách Thức Toán Học Và Tối Ưu Hóa </vt:lpstr>
      <vt:lpstr>Liên Hệ Với Beta Divergence</vt:lpstr>
      <vt:lpstr>Liên Hệ Với Beta Divergence</vt:lpstr>
      <vt:lpstr>Các Hàm Mất Mát (Loss Function)</vt:lpstr>
      <vt:lpstr>PowerPoint Presentation</vt:lpstr>
      <vt:lpstr>Gradient Descent &amp; Vấn Đề </vt:lpstr>
      <vt:lpstr>Quy Tắc Cập Nhật Nhân (MUR)</vt:lpstr>
      <vt:lpstr>Thách Thức Kĩ Thuật &amp; Giải Pháp</vt:lpstr>
      <vt:lpstr>PowerPoint Presentation</vt:lpstr>
      <vt:lpstr>Tập Dữ Liệu Huấn Luyện</vt:lpstr>
      <vt:lpstr>Lựa Chọn k – Số Thành Phần Tối Ưu </vt:lpstr>
      <vt:lpstr>Biểu Đồ Hội Tụ Của Các Hàm Mất Mát</vt:lpstr>
      <vt:lpstr>Các đặc trưng cơ bản (Basic Images) </vt:lpstr>
      <vt:lpstr>Các đặc trưng cơ bản (Basic Images) </vt:lpstr>
      <vt:lpstr>Tái Tạo Ảnh (Reconstruction)</vt:lpstr>
      <vt:lpstr>Tái Tạo Ảnh (Reconstruction)</vt:lpstr>
      <vt:lpstr>Tái Tạo Ảnh (Reconstruction)</vt:lpstr>
      <vt:lpstr>Tái Tạo Ảnh (Reconstruction)</vt:lpstr>
      <vt:lpstr>PowerPoint Presentation</vt:lpstr>
      <vt:lpstr>Tổng Kết &amp; Kiến Nghị</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Trần Hoàng Lộc</dc:creator>
  <cp:lastModifiedBy>Triet Nguyen Minh</cp:lastModifiedBy>
  <cp:revision>228</cp:revision>
  <dcterms:created xsi:type="dcterms:W3CDTF">2023-03-03T01:55:04Z</dcterms:created>
  <dcterms:modified xsi:type="dcterms:W3CDTF">2025-12-03T14:32:30Z</dcterms:modified>
</cp:coreProperties>
</file>